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64" r:id="rId3"/>
    <p:sldId id="360" r:id="rId4"/>
    <p:sldId id="361" r:id="rId5"/>
    <p:sldId id="375" r:id="rId6"/>
    <p:sldId id="370" r:id="rId7"/>
    <p:sldId id="367" r:id="rId8"/>
    <p:sldId id="368" r:id="rId9"/>
    <p:sldId id="362" r:id="rId10"/>
    <p:sldId id="363" r:id="rId11"/>
    <p:sldId id="376" r:id="rId12"/>
    <p:sldId id="373" r:id="rId13"/>
    <p:sldId id="365" r:id="rId14"/>
  </p:sldIdLst>
  <p:sldSz cx="16256000" cy="9144000"/>
  <p:notesSz cx="6808788" cy="9940925"/>
  <p:defaultTextStyle>
    <a:defPPr>
      <a:defRPr/>
    </a:defPPr>
    <a:lvl1pPr marL="0" algn="l" defTabSz="914332">
      <a:defRPr sz="1900">
        <a:solidFill>
          <a:schemeClr val="tx1"/>
        </a:solidFill>
        <a:latin typeface="+mn-lt"/>
        <a:ea typeface="+mn-ea"/>
        <a:cs typeface="+mn-cs"/>
      </a:defRPr>
    </a:lvl1pPr>
    <a:lvl2pPr marL="457167" algn="l" defTabSz="914332">
      <a:defRPr sz="1900">
        <a:solidFill>
          <a:schemeClr val="tx1"/>
        </a:solidFill>
        <a:latin typeface="+mn-lt"/>
        <a:ea typeface="+mn-ea"/>
        <a:cs typeface="+mn-cs"/>
      </a:defRPr>
    </a:lvl2pPr>
    <a:lvl3pPr marL="914332" algn="l" defTabSz="914332">
      <a:defRPr sz="1900">
        <a:solidFill>
          <a:schemeClr val="tx1"/>
        </a:solidFill>
        <a:latin typeface="+mn-lt"/>
        <a:ea typeface="+mn-ea"/>
        <a:cs typeface="+mn-cs"/>
      </a:defRPr>
    </a:lvl3pPr>
    <a:lvl4pPr marL="1371498" algn="l" defTabSz="914332">
      <a:defRPr sz="1900">
        <a:solidFill>
          <a:schemeClr val="tx1"/>
        </a:solidFill>
        <a:latin typeface="+mn-lt"/>
        <a:ea typeface="+mn-ea"/>
        <a:cs typeface="+mn-cs"/>
      </a:defRPr>
    </a:lvl4pPr>
    <a:lvl5pPr marL="1828664" algn="l" defTabSz="914332">
      <a:defRPr sz="1900">
        <a:solidFill>
          <a:schemeClr val="tx1"/>
        </a:solidFill>
        <a:latin typeface="+mn-lt"/>
        <a:ea typeface="+mn-ea"/>
        <a:cs typeface="+mn-cs"/>
      </a:defRPr>
    </a:lvl5pPr>
    <a:lvl6pPr marL="2285830" algn="l" defTabSz="914332">
      <a:defRPr sz="1900">
        <a:solidFill>
          <a:schemeClr val="tx1"/>
        </a:solidFill>
        <a:latin typeface="+mn-lt"/>
        <a:ea typeface="+mn-ea"/>
        <a:cs typeface="+mn-cs"/>
      </a:defRPr>
    </a:lvl6pPr>
    <a:lvl7pPr marL="2742994" algn="l" defTabSz="914332">
      <a:defRPr sz="1900">
        <a:solidFill>
          <a:schemeClr val="tx1"/>
        </a:solidFill>
        <a:latin typeface="+mn-lt"/>
        <a:ea typeface="+mn-ea"/>
        <a:cs typeface="+mn-cs"/>
      </a:defRPr>
    </a:lvl7pPr>
    <a:lvl8pPr marL="3200160" algn="l" defTabSz="914332">
      <a:defRPr sz="1900">
        <a:solidFill>
          <a:schemeClr val="tx1"/>
        </a:solidFill>
        <a:latin typeface="+mn-lt"/>
        <a:ea typeface="+mn-ea"/>
        <a:cs typeface="+mn-cs"/>
      </a:defRPr>
    </a:lvl8pPr>
    <a:lvl9pPr marL="3657327" algn="l" defTabSz="914332">
      <a:defRPr sz="19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552579"/>
    <a:srgbClr val="000000"/>
    <a:srgbClr val="95B3D7"/>
    <a:srgbClr val="E46C0A"/>
    <a:srgbClr val="A50021"/>
    <a:srgbClr val="C0504D"/>
    <a:srgbClr val="AB65B7"/>
    <a:srgbClr val="ECF1F8"/>
    <a:srgbClr val="A3C6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rgbClr val="000000"/>
        </a:fontRef>
        <a:schemeClr val="tx1"/>
      </a:tcTxStyle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  <a:round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  <a:fill>
          <a:noFill/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9CF1AB2-1976-4502-BF36-3FF5EA218861}" styleName="Средний стиль 4 - акцент 1">
    <a:wholeTbl>
      <a:tcTxStyle>
        <a:fontRef idx="minor">
          <a:srgbClr val="000000"/>
        </a:fontRef>
        <a:schemeClr val="dk1"/>
      </a:tcTxStyle>
      <a:tcStyle>
        <a:tcBdr>
          <a:left>
            <a:ln w="12700">
              <a:solidFill>
                <a:schemeClr val="accent1"/>
              </a:solidFill>
            </a:ln>
          </a:left>
          <a:right>
            <a:ln w="12700">
              <a:solidFill>
                <a:schemeClr val="accent1"/>
              </a:solidFill>
            </a:ln>
          </a:right>
          <a:top>
            <a:ln w="12700">
              <a:solidFill>
                <a:schemeClr val="accent1"/>
              </a:solidFill>
            </a:ln>
          </a:top>
          <a:bottom>
            <a:ln w="12700">
              <a:solidFill>
                <a:schemeClr val="accent1"/>
              </a:solidFill>
            </a:ln>
          </a:bottom>
          <a:insideH>
            <a:ln w="12700">
              <a:solidFill>
                <a:schemeClr val="accent1"/>
              </a:solidFill>
            </a:ln>
          </a:insideH>
          <a:insideV>
            <a:ln w="12700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Style>
        <a:tcBdr/>
      </a:tcStyle>
    </a:lastCol>
    <a:firstCol>
      <a:tcStyle>
        <a:tcBdr/>
      </a:tcStyle>
    </a:firstCol>
    <a:lastRow>
      <a:tcStyle>
        <a:tcBdr>
          <a:top>
            <a:ln w="25400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chemeClr val="accent1">
              <a:tint val="20000"/>
            </a:schemeClr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98741" autoAdjust="0"/>
  </p:normalViewPr>
  <p:slideViewPr>
    <p:cSldViewPr>
      <p:cViewPr>
        <p:scale>
          <a:sx n="70" d="100"/>
          <a:sy n="70" d="100"/>
        </p:scale>
        <p:origin x="-642" y="-7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1.xlsx"/><Relationship Id="rId1" Type="http://schemas.openxmlformats.org/officeDocument/2006/relationships/image" Target="../media/image17.jpg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984722402598684E-2"/>
          <c:y val="7.5830754982743165E-2"/>
          <c:w val="0.91539851245629311"/>
          <c:h val="0.83844041956056792"/>
        </c:manualLayout>
      </c:layout>
      <c:lineChart>
        <c:grouping val="standard"/>
        <c:varyColors val="0"/>
        <c:ser>
          <c:idx val="1"/>
          <c:order val="0"/>
          <c:tx>
            <c:strRef>
              <c:f>Sheet1!$A$8</c:f>
              <c:strCache>
                <c:ptCount val="1"/>
              </c:strCache>
            </c:strRef>
          </c:tx>
          <c:spPr>
            <a:ln w="51766">
              <a:solidFill>
                <a:srgbClr val="0070C0"/>
              </a:solidFill>
              <a:prstDash val="solid"/>
            </a:ln>
          </c:spPr>
          <c:marker>
            <c:symbol val="diamond"/>
            <c:size val="13"/>
            <c:spPr>
              <a:solidFill>
                <a:schemeClr val="bg1"/>
              </a:solidFill>
              <a:ln>
                <a:solidFill>
                  <a:srgbClr val="008000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3.5415532727922854E-2"/>
                  <c:y val="-5.0178699862124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0854298168550832E-2"/>
                  <c:y val="-5.24611314455215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729522583391761E-2"/>
                  <c:y val="-4.92427941786429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0085476030207663E-2"/>
                  <c:y val="5.79425258224167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7186577775205183E-2"/>
                  <c:y val="4.86566175095419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22136648962840896"/>
                  <c:y val="0.3601123836122688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10479673079474042"/>
                  <c:y val="0.3878901613900466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Mode val="edge"/>
                  <c:yMode val="edge"/>
                  <c:x val="0.91988555078683831"/>
                  <c:y val="0.6512345679012345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solidFill>
                <a:schemeClr val="tx2">
                  <a:lumMod val="60000"/>
                  <a:lumOff val="40000"/>
                </a:schemeClr>
              </a:solidFill>
              <a:ln w="38100" cap="flat" cmpd="sng" algn="ctr">
                <a:solidFill>
                  <a:schemeClr val="lt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sz="1600">
                    <a:solidFill>
                      <a:schemeClr val="lt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Sheet1!$C$1:$H$1</c:f>
              <c:strCache>
                <c:ptCount val="6"/>
                <c:pt idx="0">
                  <c:v>2018г.</c:v>
                </c:pt>
                <c:pt idx="1">
                  <c:v>2019г.</c:v>
                </c:pt>
                <c:pt idx="2">
                  <c:v>2020г.</c:v>
                </c:pt>
                <c:pt idx="3">
                  <c:v>2021г.</c:v>
                </c:pt>
                <c:pt idx="4">
                  <c:v>2022г.</c:v>
                </c:pt>
                <c:pt idx="5">
                  <c:v>2023г.</c:v>
                </c:pt>
              </c:strCache>
            </c:strRef>
          </c:cat>
          <c:val>
            <c:numRef>
              <c:f>Sheet1!$C$8:$H$8</c:f>
              <c:numCache>
                <c:formatCode>General</c:formatCode>
                <c:ptCount val="6"/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5879168"/>
        <c:axId val="55902592"/>
      </c:lineChart>
      <c:lineChart>
        <c:grouping val="standard"/>
        <c:varyColors val="0"/>
        <c:ser>
          <c:idx val="0"/>
          <c:order val="1"/>
          <c:tx>
            <c:strRef>
              <c:f>Sheet1!$A$3</c:f>
              <c:strCache>
                <c:ptCount val="1"/>
                <c:pt idx="0">
                  <c:v>Финансирование предупредительных мер</c:v>
                </c:pt>
              </c:strCache>
            </c:strRef>
          </c:tx>
          <c:spPr>
            <a:ln w="51766">
              <a:solidFill>
                <a:srgbClr val="FF0000"/>
              </a:solidFill>
              <a:prstDash val="solid"/>
            </a:ln>
          </c:spPr>
          <c:marker>
            <c:symbol val="diamond"/>
            <c:size val="13"/>
            <c:spPr>
              <a:solidFill>
                <a:schemeClr val="accent4"/>
              </a:solidFill>
              <a:ln>
                <a:solidFill>
                  <a:srgbClr val="993300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0.76815414080331157"/>
                  <c:y val="-0.6220223400802241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89,4</a:t>
                    </a: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 </a:t>
                    </a:r>
                  </a:p>
                  <a:p>
                    <a:r>
                      <a:rPr lang="ru-RU" sz="1800" i="1" u="none" dirty="0" err="1" smtClean="0">
                        <a:solidFill>
                          <a:schemeClr val="bg1"/>
                        </a:solidFill>
                      </a:rPr>
                      <a:t>млн.руб</a:t>
                    </a:r>
                    <a:r>
                      <a:rPr lang="ru-RU" sz="1800" i="1" u="none" dirty="0" smtClean="0">
                        <a:solidFill>
                          <a:schemeClr val="bg1"/>
                        </a:solidFill>
                      </a:rPr>
                      <a:t>.</a:t>
                    </a:r>
                    <a:endParaRPr lang="en-US" sz="1800" i="1" u="none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22651967076379662"/>
                  <c:y val="0.1404062703180732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39,9</a:t>
                    </a: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 </a:t>
                    </a:r>
                  </a:p>
                  <a:p>
                    <a:r>
                      <a:rPr lang="ru-RU" sz="1800" i="1" dirty="0" err="1" smtClean="0">
                        <a:solidFill>
                          <a:schemeClr val="bg1"/>
                        </a:solidFill>
                      </a:rPr>
                      <a:t>млн.руб</a:t>
                    </a:r>
                    <a:r>
                      <a:rPr lang="ru-RU" sz="1800" i="1" dirty="0" smtClean="0">
                        <a:solidFill>
                          <a:schemeClr val="bg1"/>
                        </a:solidFill>
                      </a:rPr>
                      <a:t>.</a:t>
                    </a:r>
                    <a:endParaRPr lang="en-US" sz="1800" i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22433140461393808"/>
                  <c:y val="-7.126394728065686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57,9</a:t>
                    </a:r>
                    <a:endParaRPr lang="ru-RU" dirty="0" smtClean="0">
                      <a:solidFill>
                        <a:schemeClr val="bg1"/>
                      </a:solidFill>
                    </a:endParaRPr>
                  </a:p>
                  <a:p>
                    <a:r>
                      <a:rPr lang="ru-RU" sz="1800" i="1" dirty="0" err="1" smtClean="0">
                        <a:solidFill>
                          <a:schemeClr val="bg1"/>
                        </a:solidFill>
                      </a:rPr>
                      <a:t>млн.руб</a:t>
                    </a:r>
                    <a:r>
                      <a:rPr lang="ru-RU" sz="1800" i="1" dirty="0" smtClean="0">
                        <a:solidFill>
                          <a:schemeClr val="bg1"/>
                        </a:solidFill>
                      </a:rPr>
                      <a:t>.</a:t>
                    </a:r>
                    <a:endParaRPr lang="en-US" sz="1800" i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22304506312743266"/>
                  <c:y val="-4.801738499091631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57,6</a:t>
                    </a: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 </a:t>
                    </a:r>
                  </a:p>
                  <a:p>
                    <a:r>
                      <a:rPr lang="ru-RU" sz="1800" i="1" dirty="0" err="1" smtClean="0">
                        <a:solidFill>
                          <a:schemeClr val="bg1"/>
                        </a:solidFill>
                      </a:rPr>
                      <a:t>млн.руб</a:t>
                    </a:r>
                    <a:r>
                      <a:rPr lang="ru-RU" sz="1800" i="1" dirty="0" smtClean="0">
                        <a:solidFill>
                          <a:schemeClr val="bg1"/>
                        </a:solidFill>
                      </a:rPr>
                      <a:t>.</a:t>
                    </a:r>
                    <a:endParaRPr lang="en-US" sz="1800" i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22717598198108283"/>
                  <c:y val="0.102233494265327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59,8</a:t>
                    </a:r>
                    <a:endParaRPr lang="ru-RU" dirty="0" smtClean="0">
                      <a:solidFill>
                        <a:schemeClr val="bg1"/>
                      </a:solidFill>
                    </a:endParaRPr>
                  </a:p>
                  <a:p>
                    <a:r>
                      <a:rPr lang="ru-RU" sz="1800" i="1" dirty="0" err="1" smtClean="0">
                        <a:solidFill>
                          <a:schemeClr val="bg1"/>
                        </a:solidFill>
                      </a:rPr>
                      <a:t>млн.руб</a:t>
                    </a:r>
                    <a:r>
                      <a:rPr lang="ru-RU" sz="1800" i="1" dirty="0" smtClean="0">
                        <a:solidFill>
                          <a:schemeClr val="bg1"/>
                        </a:solidFill>
                      </a:rPr>
                      <a:t>.</a:t>
                    </a:r>
                    <a:endParaRPr lang="en-US" sz="1800" i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22588437111075008"/>
                  <c:y val="3.257934146734018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74,6</a:t>
                    </a: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 </a:t>
                    </a:r>
                  </a:p>
                  <a:p>
                    <a:r>
                      <a:rPr lang="ru-RU" sz="1800" i="1" dirty="0" err="1" smtClean="0">
                        <a:solidFill>
                          <a:schemeClr val="bg1"/>
                        </a:solidFill>
                      </a:rPr>
                      <a:t>млн.руб</a:t>
                    </a:r>
                    <a:r>
                      <a:rPr lang="ru-RU" sz="1800" i="1" dirty="0" smtClean="0">
                        <a:solidFill>
                          <a:schemeClr val="bg1"/>
                        </a:solidFill>
                      </a:rPr>
                      <a:t>.</a:t>
                    </a:r>
                    <a:endParaRPr lang="en-US" sz="1800" i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7.9231461066354092E-2"/>
                  <c:y val="-6.706664566977751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83,7</a:t>
                    </a:r>
                    <a:endParaRPr lang="ru-RU" dirty="0" smtClean="0">
                      <a:solidFill>
                        <a:schemeClr val="bg1"/>
                      </a:solidFill>
                    </a:endParaRPr>
                  </a:p>
                  <a:p>
                    <a:r>
                      <a:rPr lang="ru-RU" sz="1800" i="1" dirty="0" err="1" smtClean="0">
                        <a:solidFill>
                          <a:schemeClr val="bg1"/>
                        </a:solidFill>
                      </a:rPr>
                      <a:t>млн.руб</a:t>
                    </a:r>
                    <a:r>
                      <a:rPr lang="ru-RU" sz="1800" i="1" dirty="0" smtClean="0">
                        <a:solidFill>
                          <a:schemeClr val="bg1"/>
                        </a:solidFill>
                      </a:rPr>
                      <a:t>.</a:t>
                    </a:r>
                    <a:endParaRPr lang="en-US" sz="1800" i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tx2"/>
              </a:solidFill>
              <a:ln w="38100" cap="flat" cmpd="sng" algn="ctr">
                <a:solidFill>
                  <a:schemeClr val="accent6">
                    <a:lumMod val="20000"/>
                    <a:lumOff val="80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sz="2200">
                    <a:solidFill>
                      <a:schemeClr val="bg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Sheet1!$C$1:$H$1</c:f>
              <c:strCache>
                <c:ptCount val="6"/>
                <c:pt idx="0">
                  <c:v>2018г.</c:v>
                </c:pt>
                <c:pt idx="1">
                  <c:v>2019г.</c:v>
                </c:pt>
                <c:pt idx="2">
                  <c:v>2020г.</c:v>
                </c:pt>
                <c:pt idx="3">
                  <c:v>2021г.</c:v>
                </c:pt>
                <c:pt idx="4">
                  <c:v>2022г.</c:v>
                </c:pt>
                <c:pt idx="5">
                  <c:v>2023г.</c:v>
                </c:pt>
              </c:strCache>
            </c:strRef>
          </c:cat>
          <c:val>
            <c:numRef>
              <c:f>Sheet1!$C$3:$H$3</c:f>
              <c:numCache>
                <c:formatCode>General</c:formatCode>
                <c:ptCount val="6"/>
                <c:pt idx="0">
                  <c:v>39.9</c:v>
                </c:pt>
                <c:pt idx="1">
                  <c:v>57.9</c:v>
                </c:pt>
                <c:pt idx="2">
                  <c:v>57.6</c:v>
                </c:pt>
                <c:pt idx="3">
                  <c:v>59.8</c:v>
                </c:pt>
                <c:pt idx="4">
                  <c:v>74.599999999999994</c:v>
                </c:pt>
                <c:pt idx="5">
                  <c:v>89.4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5904128"/>
        <c:axId val="55905664"/>
      </c:lineChart>
      <c:catAx>
        <c:axId val="55879168"/>
        <c:scaling>
          <c:orientation val="minMax"/>
        </c:scaling>
        <c:delete val="0"/>
        <c:axPos val="b"/>
        <c:majorGridlines/>
        <c:minorGridlines/>
        <c:numFmt formatCode="General" sourceLinked="1"/>
        <c:majorTickMark val="cross"/>
        <c:minorTickMark val="none"/>
        <c:tickLblPos val="nextTo"/>
        <c:spPr>
          <a:ln w="17255">
            <a:solidFill>
              <a:srgbClr val="969696"/>
            </a:solidFill>
            <a:prstDash val="solid"/>
          </a:ln>
        </c:spPr>
        <c:txPr>
          <a:bodyPr rot="0" vert="horz"/>
          <a:lstStyle/>
          <a:p>
            <a:pPr>
              <a:defRPr sz="2500" b="1" i="0" u="none" strike="noStrike" baseline="0">
                <a:solidFill>
                  <a:srgbClr val="7030A0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ru-RU"/>
          </a:p>
        </c:txPr>
        <c:crossAx val="5590259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55902592"/>
        <c:scaling>
          <c:orientation val="minMax"/>
        </c:scaling>
        <c:delete val="1"/>
        <c:axPos val="l"/>
        <c:numFmt formatCode="General" sourceLinked="1"/>
        <c:majorTickMark val="cross"/>
        <c:minorTickMark val="none"/>
        <c:tickLblPos val="nextTo"/>
        <c:crossAx val="55879168"/>
        <c:crosses val="autoZero"/>
        <c:crossBetween val="between"/>
      </c:valAx>
      <c:catAx>
        <c:axId val="559041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5905664"/>
        <c:crosses val="autoZero"/>
        <c:auto val="0"/>
        <c:lblAlgn val="ctr"/>
        <c:lblOffset val="100"/>
        <c:noMultiLvlLbl val="0"/>
      </c:catAx>
      <c:valAx>
        <c:axId val="55905664"/>
        <c:scaling>
          <c:orientation val="minMax"/>
          <c:max val="90"/>
          <c:min val="20"/>
        </c:scaling>
        <c:delete val="0"/>
        <c:axPos val="r"/>
        <c:numFmt formatCode="General" sourceLinked="1"/>
        <c:majorTickMark val="cross"/>
        <c:minorTickMark val="none"/>
        <c:tickLblPos val="nextTo"/>
        <c:spPr>
          <a:ln w="1725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2500" b="1" i="0" u="none" strike="noStrike" baseline="0">
                <a:solidFill>
                  <a:srgbClr val="7030A0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ru-RU"/>
          </a:p>
        </c:txPr>
        <c:crossAx val="55904128"/>
        <c:crosses val="max"/>
        <c:crossBetween val="between"/>
        <c:majorUnit val="10"/>
      </c:valAx>
      <c:spPr>
        <a:noFill/>
        <a:ln w="25400">
          <a:noFill/>
        </a:ln>
        <a:effectLst>
          <a:glow rad="50800">
            <a:schemeClr val="accent1">
              <a:alpha val="40000"/>
            </a:schemeClr>
          </a:glow>
        </a:effectLst>
      </c:spPr>
    </c:plotArea>
    <c:plotVisOnly val="1"/>
    <c:dispBlanksAs val="gap"/>
    <c:showDLblsOverMax val="0"/>
  </c:chart>
  <c:spPr>
    <a:blipFill dpi="0" rotWithShape="1">
      <a:blip xmlns:r="http://schemas.openxmlformats.org/officeDocument/2006/relationships" r:embed="rId1">
        <a:alphaModFix amt="48000"/>
        <a:extLst>
          <a:ext uri="{28A0092B-C50C-407E-A947-70E740481C1C}">
            <a14:useLocalDpi xmlns:a14="http://schemas.microsoft.com/office/drawing/2010/main" val="0"/>
          </a:ext>
        </a:extLst>
      </a:blip>
      <a:srcRect/>
      <a:stretch>
        <a:fillRect/>
      </a:stretch>
    </a:blipFill>
    <a:ln>
      <a:noFill/>
    </a:ln>
  </c:spPr>
  <c:txPr>
    <a:bodyPr/>
    <a:lstStyle/>
    <a:p>
      <a:pPr>
        <a:defRPr sz="2140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488555160353718E-2"/>
          <c:y val="0"/>
          <c:w val="0.60019424856310677"/>
          <c:h val="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5B1-48E3-87C9-FA941B25A2D1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5B1-48E3-87C9-FA941B25A2D1}"/>
              </c:ext>
            </c:extLst>
          </c:dPt>
          <c:dPt>
            <c:idx val="2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5B1-48E3-87C9-FA941B25A2D1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</c:spPr>
          </c:dPt>
          <c:dPt>
            <c:idx val="4"/>
            <c:bubble3D val="0"/>
            <c:spPr>
              <a:solidFill>
                <a:srgbClr val="FFFF00"/>
              </a:solidFill>
            </c:spPr>
          </c:dPt>
          <c:dPt>
            <c:idx val="5"/>
            <c:bubble3D val="0"/>
            <c:spPr>
              <a:solidFill>
                <a:srgbClr val="00B0F0"/>
              </a:solidFill>
            </c:spPr>
          </c:dPt>
          <c:dLbls>
            <c:dLbl>
              <c:idx val="0"/>
              <c:layout>
                <c:manualLayout>
                  <c:x val="-2.6758235794365107E-2"/>
                  <c:y val="1.864416940992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3004626882406941E-2"/>
                  <c:y val="-1.0902939372359846E-2"/>
                </c:manualLayout>
              </c:layout>
              <c:spPr/>
              <c:txPr>
                <a:bodyPr/>
                <a:lstStyle/>
                <a:p>
                  <a:pPr>
                    <a:defRPr sz="3200">
                      <a:solidFill>
                        <a:schemeClr val="tx1"/>
                      </a:solidFill>
                      <a:latin typeface="Montserrat Medium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4383675404513014E-2"/>
                  <c:y val="-2.1806021827913556E-2"/>
                </c:manualLayout>
              </c:layout>
              <c:tx>
                <c:rich>
                  <a:bodyPr/>
                  <a:lstStyle/>
                  <a:p>
                    <a:pPr>
                      <a:defRPr sz="3200">
                        <a:solidFill>
                          <a:schemeClr val="tx1"/>
                        </a:solidFill>
                        <a:latin typeface="Montserrat Medium"/>
                      </a:defRPr>
                    </a:pPr>
                    <a:r>
                      <a:rPr lang="ru-RU" sz="3200" dirty="0" smtClean="0">
                        <a:latin typeface="Montserrat Medium"/>
                      </a:rPr>
                      <a:t>7%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9506940323610382E-2"/>
                  <c:y val="-5.4514696861799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4630205242707809E-2"/>
                  <c:y val="-8.9673385424200891E-2"/>
                </c:manualLayout>
              </c:layout>
              <c:tx>
                <c:rich>
                  <a:bodyPr/>
                  <a:lstStyle/>
                  <a:p>
                    <a:r>
                      <a:rPr lang="ru-RU" sz="3200" dirty="0" smtClean="0">
                        <a:latin typeface="Montserrat Medium"/>
                      </a:rPr>
                      <a:t>2%</a:t>
                    </a:r>
                    <a:endParaRPr lang="ru-RU" sz="3600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2511567206017352E-3"/>
                  <c:y val="-9.3057159875866741E-2"/>
                </c:manualLayout>
              </c:layout>
              <c:tx>
                <c:rich>
                  <a:bodyPr/>
                  <a:lstStyle/>
                  <a:p>
                    <a:r>
                      <a:rPr lang="en-US" sz="3200" dirty="0" smtClean="0">
                        <a:latin typeface="Montserrat Medium"/>
                      </a:rPr>
                      <a:t>5,</a:t>
                    </a:r>
                    <a:r>
                      <a:rPr lang="ru-RU" sz="3200" dirty="0" smtClean="0">
                        <a:latin typeface="Montserrat Medium"/>
                      </a:rPr>
                      <a:t>5</a:t>
                    </a:r>
                    <a:r>
                      <a:rPr lang="en-US" sz="3200" dirty="0" smtClean="0">
                        <a:latin typeface="Montserrat Medium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>
                    <a:solidFill>
                      <a:schemeClr val="tx1"/>
                    </a:solidFill>
                    <a:latin typeface="Montserrat Medium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ОБРАБАТЫВАЮЩИЕ ПРОИЗВОДСТВА</c:v>
                </c:pt>
                <c:pt idx="1">
                  <c:v>СТРОИТЕЛЬСТВО</c:v>
                </c:pt>
                <c:pt idx="2">
                  <c:v>СЕЛЬСКОЕ, ЛЕСНОЕ ХОЗЯЙСТВО, ОХОТА, РЫБОЛОВСТВО И РЫБОВОДСТВО</c:v>
                </c:pt>
                <c:pt idx="3">
                  <c:v>ДЕЯТЕЛЬНОСТЬ В ОБЛАСТИ ЗДРАВООХРАНЕНИЯ И СОЦИАЛЬНЫХ УСЛУГ</c:v>
                </c:pt>
                <c:pt idx="4">
                  <c:v>ОБЕСПЕЧЕНИЕ ЭЛЕКТРИЧЕСКОЙ ЭНЕРГИЕЙ, ГАЗОМ И ПАРОМ; КОНДИЦИОНИРОВАНИЕ ВОЗДУХА</c:v>
                </c:pt>
                <c:pt idx="5">
                  <c:v>ПРОЧИЕ</c:v>
                </c:pt>
              </c:strCache>
            </c:strRef>
          </c:cat>
          <c:val>
            <c:numRef>
              <c:f>Лист1!$B$2:$B$7</c:f>
              <c:numCache>
                <c:formatCode>0.0%</c:formatCode>
                <c:ptCount val="6"/>
                <c:pt idx="0" formatCode="0%">
                  <c:v>0.72</c:v>
                </c:pt>
                <c:pt idx="1">
                  <c:v>9.0999999999999998E-2</c:v>
                </c:pt>
                <c:pt idx="2" formatCode="0%">
                  <c:v>7.0000000000000007E-2</c:v>
                </c:pt>
                <c:pt idx="3">
                  <c:v>4.3999999999999997E-2</c:v>
                </c:pt>
                <c:pt idx="4" formatCode="0%">
                  <c:v>0.02</c:v>
                </c:pt>
                <c:pt idx="5">
                  <c:v>5.5E-2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5B1-48E3-87C9-FA941B25A2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2000" b="1" baseline="0">
                <a:solidFill>
                  <a:schemeClr val="tx1"/>
                </a:solidFill>
                <a:latin typeface="Montserrat Medium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000" b="1" baseline="0">
                <a:solidFill>
                  <a:schemeClr val="tx1"/>
                </a:solidFill>
                <a:latin typeface="Montserrat Medium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2000" b="1" baseline="0">
                <a:solidFill>
                  <a:schemeClr val="tx1"/>
                </a:solidFill>
                <a:latin typeface="Montserrat Medium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2000" b="1" baseline="0">
                <a:solidFill>
                  <a:schemeClr val="tx1"/>
                </a:solidFill>
                <a:latin typeface="Montserrat Medium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2000" b="1" baseline="0">
                <a:solidFill>
                  <a:schemeClr val="tx1"/>
                </a:solidFill>
                <a:latin typeface="Montserrat Medium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2000" b="1" baseline="0">
                <a:solidFill>
                  <a:schemeClr val="tx1"/>
                </a:solidFill>
                <a:latin typeface="Montserrat Medium"/>
              </a:defRPr>
            </a:pPr>
            <a:endParaRPr lang="ru-RU"/>
          </a:p>
        </c:txPr>
      </c:legendEntry>
      <c:layout>
        <c:manualLayout>
          <c:xMode val="edge"/>
          <c:yMode val="edge"/>
          <c:x val="0.63069029162409151"/>
          <c:y val="5.3968559287691731E-2"/>
          <c:w val="0.36404985977533544"/>
          <c:h val="0.90485811798954952"/>
        </c:manualLayout>
      </c:layout>
      <c:overlay val="0"/>
      <c:txPr>
        <a:bodyPr/>
        <a:lstStyle/>
        <a:p>
          <a:pPr>
            <a:defRPr sz="2000" baseline="0">
              <a:solidFill>
                <a:schemeClr val="tx1"/>
              </a:solidFill>
              <a:latin typeface="Montserrat Medium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Calibri-Light"/>
        </a:defRPr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531145182791075E-3"/>
          <c:y val="4.9184185714649747E-2"/>
          <c:w val="0.61480244992304145"/>
          <c:h val="0.86636091945723326"/>
        </c:manualLayout>
      </c:layout>
      <c:ofPieChart>
        <c:ofPieType val="bar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plosion val="3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noFill/>
              <a:ln>
                <a:solidFill>
                  <a:srgbClr val="00B0F0"/>
                </a:solidFill>
              </a:ln>
            </c:spPr>
          </c:dPt>
          <c:dPt>
            <c:idx val="3"/>
            <c:bubble3D val="0"/>
            <c:explosion val="9"/>
            <c:spPr>
              <a:solidFill>
                <a:schemeClr val="accent1"/>
              </a:solidFill>
            </c:spPr>
          </c:dPt>
          <c:cat>
            <c:strRef>
              <c:f>Лист1!$A$2:$A$4</c:f>
              <c:strCache>
                <c:ptCount val="3"/>
                <c:pt idx="0">
                  <c:v>крупные страхователи с начисленными страховыми взносами за 2022 г. более 25 млн.руб. (2 страхователя - на 13,6 млн.руб. - 15%)</c:v>
                </c:pt>
                <c:pt idx="1">
                  <c:v>страхователи с численностью работников ДО 100 чел. (186 страхователей на 8,7 млн.руб. - 10%):</c:v>
                </c:pt>
                <c:pt idx="2">
                  <c:v>страхователи  с численностью работников более 100 чел. (187 страхователей на 67 млн.руб.  - 75%):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13.6</c:v>
                </c:pt>
                <c:pt idx="1">
                  <c:v>8.6999999999999993</c:v>
                </c:pt>
                <c:pt idx="2">
                  <c:v>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/>
      </c:ofPieChart>
    </c:plotArea>
    <c:legend>
      <c:legendPos val="r"/>
      <c:layout>
        <c:manualLayout>
          <c:xMode val="edge"/>
          <c:yMode val="edge"/>
          <c:x val="0.64635090478390489"/>
          <c:y val="0.20317849931808993"/>
          <c:w val="0.34880756617761555"/>
          <c:h val="0.6705144817923479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60"/>
      <c:rotY val="13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307539488169473"/>
          <c:y val="9.8038086467117105E-2"/>
          <c:w val="0.42629437921867641"/>
          <c:h val="0.77472805795875421"/>
        </c:manualLayout>
      </c:layout>
      <c:pie3DChart>
        <c:varyColors val="1"/>
        <c:ser>
          <c:idx val="0"/>
          <c:order val="0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explosion val="9"/>
          <c:dPt>
            <c:idx val="0"/>
            <c:bubble3D val="0"/>
            <c:spPr>
              <a:solidFill>
                <a:srgbClr val="FFFF00">
                  <a:alpha val="81176"/>
                </a:srgbClr>
              </a:solidFill>
              <a:ln>
                <a:solidFill>
                  <a:srgbClr val="002060"/>
                </a:solidFill>
              </a:ln>
            </c:spPr>
          </c:dPt>
          <c:dPt>
            <c:idx val="1"/>
            <c:bubble3D val="0"/>
            <c:spPr>
              <a:solidFill>
                <a:srgbClr val="FF66FF"/>
              </a:solidFill>
              <a:ln>
                <a:solidFill>
                  <a:srgbClr val="002060"/>
                </a:solidFill>
              </a:ln>
            </c:spPr>
          </c:dPt>
          <c:dPt>
            <c:idx val="2"/>
            <c:bubble3D val="0"/>
            <c:spPr>
              <a:solidFill>
                <a:srgbClr val="00B0F0">
                  <a:alpha val="89804"/>
                </a:srgbClr>
              </a:solidFill>
              <a:ln>
                <a:solidFill>
                  <a:srgbClr val="002060"/>
                </a:solidFill>
              </a:ln>
            </c:spPr>
          </c:dPt>
          <c:dPt>
            <c:idx val="3"/>
            <c:bubble3D val="0"/>
            <c:spPr>
              <a:solidFill>
                <a:schemeClr val="accent3"/>
              </a:solidFill>
              <a:ln>
                <a:solidFill>
                  <a:srgbClr val="002060"/>
                </a:solidFill>
              </a:ln>
            </c:spPr>
          </c:dPt>
          <c:dPt>
            <c:idx val="4"/>
            <c:bubble3D val="0"/>
            <c:spPr>
              <a:solidFill>
                <a:srgbClr val="00B050"/>
              </a:solidFill>
              <a:ln>
                <a:solidFill>
                  <a:srgbClr val="002060"/>
                </a:solidFill>
              </a:ln>
            </c:spPr>
          </c:dPt>
          <c:dPt>
            <c:idx val="5"/>
            <c:bubble3D val="0"/>
            <c:spPr>
              <a:solidFill>
                <a:srgbClr val="FF0000"/>
              </a:solidFill>
              <a:ln>
                <a:solidFill>
                  <a:srgbClr val="002060"/>
                </a:solidFill>
              </a:ln>
            </c:spPr>
          </c:dPt>
          <c:dPt>
            <c:idx val="6"/>
            <c:bubble3D val="0"/>
            <c:spPr>
              <a:solidFill>
                <a:srgbClr val="00C9C4"/>
              </a:solidFill>
              <a:ln>
                <a:solidFill>
                  <a:srgbClr val="001236"/>
                </a:solidFill>
              </a:ln>
            </c:spPr>
          </c:dPt>
          <c:dPt>
            <c:idx val="7"/>
            <c:bubble3D val="0"/>
            <c:spPr>
              <a:solidFill>
                <a:srgbClr val="FFFF00">
                  <a:alpha val="83137"/>
                </a:srgbClr>
              </a:solidFill>
              <a:ln>
                <a:solidFill>
                  <a:srgbClr val="002060"/>
                </a:solidFill>
              </a:ln>
            </c:spPr>
          </c:dPt>
          <c:dPt>
            <c:idx val="8"/>
            <c:bubble3D val="0"/>
            <c:spPr>
              <a:solidFill>
                <a:srgbClr val="7332A4"/>
              </a:solidFill>
              <a:ln>
                <a:solidFill>
                  <a:srgbClr val="002060"/>
                </a:solidFill>
              </a:ln>
            </c:spPr>
          </c:dPt>
          <c:dLbls>
            <c:dLbl>
              <c:idx val="0"/>
              <c:layout>
                <c:manualLayout>
                  <c:x val="-0.21798373821109363"/>
                  <c:y val="-0.10473974508872196"/>
                </c:manualLayout>
              </c:layout>
              <c:tx>
                <c:rich>
                  <a:bodyPr/>
                  <a:lstStyle/>
                  <a:p>
                    <a:pPr>
                      <a:defRPr sz="16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baseline="0" dirty="0" smtClean="0"/>
                      <a:t>2. Приобретение работникам средств индивидуальной защиты, а также смывающих и(или) обезвреживающих средств</a:t>
                    </a:r>
                    <a:r>
                      <a:rPr lang="en-US" sz="1600" baseline="0" dirty="0" smtClean="0"/>
                      <a:t> </a:t>
                    </a:r>
                    <a:endParaRPr lang="ru-RU" sz="1600" baseline="0" dirty="0" smtClean="0"/>
                  </a:p>
                  <a:p>
                    <a:pPr>
                      <a:defRPr sz="16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b="1" baseline="0" dirty="0" smtClean="0">
                        <a:solidFill>
                          <a:schemeClr val="tx2"/>
                        </a:solidFill>
                      </a:rPr>
                      <a:t>28,2</a:t>
                    </a:r>
                    <a:r>
                      <a:rPr lang="en-US" sz="1600" b="1" baseline="0" dirty="0" smtClean="0">
                        <a:solidFill>
                          <a:schemeClr val="tx2"/>
                        </a:solidFill>
                      </a:rPr>
                      <a:t> </a:t>
                    </a:r>
                    <a:r>
                      <a:rPr lang="ru-RU" sz="1600" b="1" baseline="0" dirty="0" err="1" smtClean="0">
                        <a:solidFill>
                          <a:schemeClr val="tx2"/>
                        </a:solidFill>
                      </a:rPr>
                      <a:t>млн.руб</a:t>
                    </a:r>
                    <a:r>
                      <a:rPr lang="ru-RU" sz="1600" b="1" baseline="0" dirty="0" smtClean="0">
                        <a:solidFill>
                          <a:schemeClr val="tx2"/>
                        </a:solidFill>
                      </a:rPr>
                      <a:t>.</a:t>
                    </a:r>
                    <a:r>
                      <a:rPr lang="en-US" sz="1600" b="1" baseline="0" dirty="0" smtClean="0">
                        <a:solidFill>
                          <a:schemeClr val="tx2"/>
                        </a:solidFill>
                      </a:rPr>
                      <a:t>; </a:t>
                    </a:r>
                    <a:endParaRPr lang="ru-RU" sz="1600" b="1" baseline="0" dirty="0" smtClean="0">
                      <a:solidFill>
                        <a:schemeClr val="tx2"/>
                      </a:solidFill>
                    </a:endParaRPr>
                  </a:p>
                  <a:p>
                    <a:pPr>
                      <a:defRPr sz="16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b="1" baseline="0" dirty="0" smtClean="0">
                        <a:solidFill>
                          <a:schemeClr val="tx2"/>
                        </a:solidFill>
                      </a:rPr>
                      <a:t>31,5</a:t>
                    </a:r>
                    <a:r>
                      <a:rPr lang="en-US" sz="1600" b="1" baseline="0" dirty="0" smtClean="0">
                        <a:solidFill>
                          <a:schemeClr val="tx2"/>
                        </a:solidFill>
                      </a:rPr>
                      <a:t>%</a:t>
                    </a:r>
                    <a:endParaRPr lang="en-US" sz="1400" b="1" baseline="0" dirty="0">
                      <a:solidFill>
                        <a:schemeClr val="tx2"/>
                      </a:solidFill>
                    </a:endParaRPr>
                  </a:p>
                </c:rich>
              </c:tx>
              <c:numFmt formatCode="0.0%" sourceLinked="0"/>
              <c:spPr>
                <a:solidFill>
                  <a:schemeClr val="bg1"/>
                </a:solidFill>
                <a:ln w="25400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effectLst/>
              </c:spPr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1.9351446592237934E-2"/>
                  <c:y val="-6.5811726193262338E-2"/>
                </c:manualLayout>
              </c:layout>
              <c:tx>
                <c:rich>
                  <a:bodyPr/>
                  <a:lstStyle/>
                  <a:p>
                    <a:pPr>
                      <a:defRPr sz="16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baseline="0" dirty="0" smtClean="0"/>
                      <a:t>4. Санаторно-курортное </a:t>
                    </a:r>
                  </a:p>
                  <a:p>
                    <a:pPr>
                      <a:defRPr sz="16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baseline="0" dirty="0" smtClean="0"/>
                      <a:t>лечение  работников, занятых во вредных условиях труда </a:t>
                    </a:r>
                  </a:p>
                  <a:p>
                    <a:pPr>
                      <a:defRPr sz="16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b="1" baseline="0" dirty="0" smtClean="0">
                        <a:solidFill>
                          <a:schemeClr val="tx2"/>
                        </a:solidFill>
                      </a:rPr>
                      <a:t>5,9 </a:t>
                    </a:r>
                    <a:r>
                      <a:rPr lang="ru-RU" sz="1600" b="1" baseline="0" dirty="0" err="1" smtClean="0">
                        <a:solidFill>
                          <a:schemeClr val="tx2"/>
                        </a:solidFill>
                      </a:rPr>
                      <a:t>млн.руб</a:t>
                    </a:r>
                    <a:r>
                      <a:rPr lang="ru-RU" sz="1600" b="1" baseline="0" dirty="0" smtClean="0">
                        <a:solidFill>
                          <a:schemeClr val="tx2"/>
                        </a:solidFill>
                      </a:rPr>
                      <a:t>.</a:t>
                    </a:r>
                    <a:r>
                      <a:rPr lang="en-US" sz="1600" b="1" baseline="0" dirty="0" smtClean="0">
                        <a:solidFill>
                          <a:schemeClr val="tx2"/>
                        </a:solidFill>
                      </a:rPr>
                      <a:t>; </a:t>
                    </a:r>
                    <a:endParaRPr lang="ru-RU" sz="1600" b="1" baseline="0" dirty="0" smtClean="0">
                      <a:solidFill>
                        <a:schemeClr val="tx2"/>
                      </a:solidFill>
                    </a:endParaRPr>
                  </a:p>
                  <a:p>
                    <a:pPr>
                      <a:defRPr sz="16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b="1" baseline="0" dirty="0" smtClean="0">
                        <a:solidFill>
                          <a:schemeClr val="tx2"/>
                        </a:solidFill>
                      </a:rPr>
                      <a:t>6,6</a:t>
                    </a:r>
                    <a:r>
                      <a:rPr lang="en-US" sz="1600" b="1" baseline="0" dirty="0" smtClean="0">
                        <a:solidFill>
                          <a:schemeClr val="tx2"/>
                        </a:solidFill>
                      </a:rPr>
                      <a:t>%</a:t>
                    </a:r>
                    <a:endParaRPr lang="en-US" sz="1400" b="1" baseline="0" dirty="0">
                      <a:solidFill>
                        <a:schemeClr val="tx2"/>
                      </a:solidFill>
                    </a:endParaRPr>
                  </a:p>
                </c:rich>
              </c:tx>
              <c:numFmt formatCode="0.0%" sourceLinked="0"/>
              <c:spPr>
                <a:solidFill>
                  <a:schemeClr val="bg1"/>
                </a:solidFill>
                <a:ln w="25400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effectLst/>
              </c:spPr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8606917254499256"/>
                  <c:y val="9.9047262420301929E-2"/>
                </c:manualLayout>
              </c:layout>
              <c:tx>
                <c:rich>
                  <a:bodyPr/>
                  <a:lstStyle/>
                  <a:p>
                    <a:pPr>
                      <a:defRPr sz="16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baseline="0" dirty="0" smtClean="0"/>
                      <a:t>1. Проведение обязательных </a:t>
                    </a:r>
                    <a:r>
                      <a:rPr lang="ru-RU" sz="1600" baseline="0" dirty="0" smtClean="0">
                        <a:solidFill>
                          <a:schemeClr val="tx2"/>
                        </a:solidFill>
                      </a:rPr>
                      <a:t>периодических  медицинских осмотров </a:t>
                    </a:r>
                    <a:r>
                      <a:rPr lang="ru-RU" sz="1600" baseline="0" dirty="0" smtClean="0"/>
                      <a:t>работников</a:t>
                    </a:r>
                  </a:p>
                  <a:p>
                    <a:pPr>
                      <a:defRPr sz="16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b="1" baseline="0" dirty="0" smtClean="0">
                        <a:solidFill>
                          <a:schemeClr val="tx2"/>
                        </a:solidFill>
                      </a:rPr>
                      <a:t>38, 9 </a:t>
                    </a:r>
                    <a:r>
                      <a:rPr lang="ru-RU" sz="1600" b="1" baseline="0" dirty="0" err="1" smtClean="0">
                        <a:solidFill>
                          <a:schemeClr val="tx2"/>
                        </a:solidFill>
                      </a:rPr>
                      <a:t>млн.руб</a:t>
                    </a:r>
                    <a:r>
                      <a:rPr lang="ru-RU" sz="1600" b="1" baseline="0" dirty="0" smtClean="0">
                        <a:solidFill>
                          <a:schemeClr val="tx2"/>
                        </a:solidFill>
                      </a:rPr>
                      <a:t>.</a:t>
                    </a:r>
                    <a:r>
                      <a:rPr lang="en-US" sz="1600" b="1" baseline="0" dirty="0" smtClean="0">
                        <a:solidFill>
                          <a:schemeClr val="tx2"/>
                        </a:solidFill>
                      </a:rPr>
                      <a:t>; </a:t>
                    </a:r>
                    <a:endParaRPr lang="ru-RU" sz="1600" b="1" baseline="0" dirty="0" smtClean="0">
                      <a:solidFill>
                        <a:schemeClr val="tx2"/>
                      </a:solidFill>
                    </a:endParaRPr>
                  </a:p>
                  <a:p>
                    <a:pPr>
                      <a:defRPr sz="16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b="1" baseline="0" dirty="0" smtClean="0">
                        <a:solidFill>
                          <a:schemeClr val="tx2"/>
                        </a:solidFill>
                      </a:rPr>
                      <a:t>43,6</a:t>
                    </a:r>
                    <a:r>
                      <a:rPr lang="en-US" sz="1600" b="1" baseline="0" dirty="0" smtClean="0">
                        <a:solidFill>
                          <a:schemeClr val="tx2"/>
                        </a:solidFill>
                      </a:rPr>
                      <a:t>%</a:t>
                    </a:r>
                    <a:endParaRPr lang="en-US" sz="1400" b="1" baseline="0" dirty="0">
                      <a:solidFill>
                        <a:schemeClr val="tx2"/>
                      </a:solidFill>
                    </a:endParaRPr>
                  </a:p>
                </c:rich>
              </c:tx>
              <c:numFmt formatCode="0.0%" sourceLinked="0"/>
              <c:spPr>
                <a:solidFill>
                  <a:schemeClr val="bg1"/>
                </a:solidFill>
                <a:ln w="25400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effectLst/>
              </c:spPr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4.2820208530888873E-2"/>
                  <c:y val="-0.10197174062266499"/>
                </c:manualLayout>
              </c:layout>
              <c:tx>
                <c:rich>
                  <a:bodyPr/>
                  <a:lstStyle/>
                  <a:p>
                    <a:pPr>
                      <a:defRPr sz="16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baseline="0" dirty="0" smtClean="0"/>
                      <a:t>6. Проведение специальной оценки </a:t>
                    </a:r>
                  </a:p>
                  <a:p>
                    <a:pPr>
                      <a:defRPr sz="16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b="1" baseline="0" dirty="0" smtClean="0">
                        <a:solidFill>
                          <a:schemeClr val="tx2"/>
                        </a:solidFill>
                      </a:rPr>
                      <a:t>2,5 </a:t>
                    </a:r>
                    <a:r>
                      <a:rPr lang="ru-RU" sz="1600" b="1" baseline="0" dirty="0" err="1" smtClean="0">
                        <a:solidFill>
                          <a:schemeClr val="tx2"/>
                        </a:solidFill>
                      </a:rPr>
                      <a:t>млн.руб</a:t>
                    </a:r>
                    <a:r>
                      <a:rPr lang="ru-RU" sz="1600" b="1" baseline="0" dirty="0" smtClean="0">
                        <a:solidFill>
                          <a:schemeClr val="tx2"/>
                        </a:solidFill>
                      </a:rPr>
                      <a:t>.</a:t>
                    </a:r>
                    <a:r>
                      <a:rPr lang="en-US" sz="1600" b="1" baseline="0" dirty="0" smtClean="0">
                        <a:solidFill>
                          <a:schemeClr val="tx2"/>
                        </a:solidFill>
                      </a:rPr>
                      <a:t>; </a:t>
                    </a:r>
                    <a:endParaRPr lang="ru-RU" sz="1600" b="1" baseline="0" dirty="0" smtClean="0">
                      <a:solidFill>
                        <a:schemeClr val="tx2"/>
                      </a:solidFill>
                    </a:endParaRPr>
                  </a:p>
                  <a:p>
                    <a:pPr>
                      <a:defRPr sz="16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b="1" baseline="0" dirty="0" smtClean="0">
                        <a:solidFill>
                          <a:schemeClr val="tx2"/>
                        </a:solidFill>
                      </a:rPr>
                      <a:t>2,9</a:t>
                    </a:r>
                    <a:r>
                      <a:rPr lang="en-US" sz="1600" b="1" baseline="0" dirty="0" smtClean="0">
                        <a:solidFill>
                          <a:schemeClr val="tx2"/>
                        </a:solidFill>
                      </a:rPr>
                      <a:t>%</a:t>
                    </a:r>
                    <a:endParaRPr lang="en-US" sz="1400" b="1" baseline="0" dirty="0">
                      <a:solidFill>
                        <a:schemeClr val="tx2"/>
                      </a:solidFill>
                    </a:endParaRPr>
                  </a:p>
                </c:rich>
              </c:tx>
              <c:numFmt formatCode="0.0%" sourceLinked="0"/>
              <c:spPr>
                <a:solidFill>
                  <a:schemeClr val="bg1"/>
                </a:solidFill>
                <a:ln w="25400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effectLst/>
              </c:spPr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0.11465451747947067"/>
                  <c:y val="1.2648885924152021E-2"/>
                </c:manualLayout>
              </c:layout>
              <c:tx>
                <c:rich>
                  <a:bodyPr/>
                  <a:lstStyle/>
                  <a:p>
                    <a:pPr>
                      <a:defRPr sz="16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baseline="0" dirty="0" smtClean="0"/>
                      <a:t>3. Санаторно-курортное лечение </a:t>
                    </a:r>
                    <a:r>
                      <a:rPr lang="ru-RU" sz="1600" baseline="0" dirty="0" err="1" smtClean="0"/>
                      <a:t>предпенсионеров</a:t>
                    </a:r>
                    <a:r>
                      <a:rPr lang="ru-RU" sz="1600" baseline="0" dirty="0" smtClean="0"/>
                      <a:t> </a:t>
                    </a:r>
                  </a:p>
                  <a:p>
                    <a:pPr>
                      <a:defRPr sz="16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b="1" baseline="0" dirty="0" smtClean="0">
                        <a:solidFill>
                          <a:schemeClr val="tx2"/>
                        </a:solidFill>
                      </a:rPr>
                      <a:t>10,0 млн. руб.</a:t>
                    </a:r>
                    <a:r>
                      <a:rPr lang="en-US" sz="1600" b="1" baseline="0" dirty="0" smtClean="0">
                        <a:solidFill>
                          <a:schemeClr val="tx2"/>
                        </a:solidFill>
                      </a:rPr>
                      <a:t>; </a:t>
                    </a:r>
                    <a:endParaRPr lang="ru-RU" sz="1600" b="1" baseline="0" dirty="0" smtClean="0">
                      <a:solidFill>
                        <a:schemeClr val="tx2"/>
                      </a:solidFill>
                    </a:endParaRPr>
                  </a:p>
                  <a:p>
                    <a:pPr>
                      <a:defRPr sz="16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b="1" baseline="0" dirty="0" smtClean="0">
                        <a:solidFill>
                          <a:schemeClr val="tx2"/>
                        </a:solidFill>
                      </a:rPr>
                      <a:t>11</a:t>
                    </a:r>
                    <a:r>
                      <a:rPr lang="en-US" sz="1600" b="1" baseline="0" dirty="0" smtClean="0">
                        <a:solidFill>
                          <a:schemeClr val="tx2"/>
                        </a:solidFill>
                      </a:rPr>
                      <a:t>,</a:t>
                    </a:r>
                    <a:r>
                      <a:rPr lang="ru-RU" sz="1600" b="1" baseline="0" dirty="0" smtClean="0">
                        <a:solidFill>
                          <a:schemeClr val="tx2"/>
                        </a:solidFill>
                      </a:rPr>
                      <a:t>2</a:t>
                    </a:r>
                    <a:r>
                      <a:rPr lang="en-US" sz="1600" b="1" baseline="0" dirty="0" smtClean="0">
                        <a:solidFill>
                          <a:schemeClr val="tx2"/>
                        </a:solidFill>
                      </a:rPr>
                      <a:t>%</a:t>
                    </a:r>
                    <a:endParaRPr lang="en-US" sz="1400" b="1" baseline="0" dirty="0">
                      <a:solidFill>
                        <a:schemeClr val="tx2"/>
                      </a:solidFill>
                    </a:endParaRPr>
                  </a:p>
                </c:rich>
              </c:tx>
              <c:numFmt formatCode="0.0%" sourceLinked="0"/>
              <c:spPr>
                <a:solidFill>
                  <a:schemeClr val="bg1"/>
                </a:solidFill>
                <a:ln w="25400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effectLst/>
              </c:spPr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0.1436285615050889"/>
                  <c:y val="0.14063435457463283"/>
                </c:manualLayout>
              </c:layout>
              <c:tx>
                <c:rich>
                  <a:bodyPr/>
                  <a:lstStyle/>
                  <a:p>
                    <a:pPr>
                      <a:defRPr sz="16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baseline="0" dirty="0" smtClean="0"/>
                      <a:t>5. Другие мероприятия </a:t>
                    </a:r>
                  </a:p>
                  <a:p>
                    <a:pPr>
                      <a:defRPr sz="16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b="1" baseline="0" dirty="0" smtClean="0">
                        <a:solidFill>
                          <a:schemeClr val="tx2"/>
                        </a:solidFill>
                      </a:rPr>
                      <a:t>3,8 </a:t>
                    </a:r>
                    <a:r>
                      <a:rPr lang="ru-RU" sz="1600" b="1" baseline="0" dirty="0" err="1" smtClean="0">
                        <a:solidFill>
                          <a:schemeClr val="tx2"/>
                        </a:solidFill>
                      </a:rPr>
                      <a:t>млн.руб</a:t>
                    </a:r>
                    <a:r>
                      <a:rPr lang="ru-RU" sz="1600" b="1" baseline="0" dirty="0" smtClean="0">
                        <a:solidFill>
                          <a:schemeClr val="tx2"/>
                        </a:solidFill>
                      </a:rPr>
                      <a:t>.</a:t>
                    </a:r>
                    <a:r>
                      <a:rPr lang="en-US" sz="1600" b="1" baseline="0" dirty="0" smtClean="0">
                        <a:solidFill>
                          <a:schemeClr val="tx2"/>
                        </a:solidFill>
                      </a:rPr>
                      <a:t>; </a:t>
                    </a:r>
                    <a:endParaRPr lang="ru-RU" sz="1600" b="1" baseline="0" dirty="0" smtClean="0">
                      <a:solidFill>
                        <a:schemeClr val="tx2"/>
                      </a:solidFill>
                    </a:endParaRPr>
                  </a:p>
                  <a:p>
                    <a:pPr>
                      <a:defRPr sz="16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b="1" baseline="0" dirty="0" smtClean="0">
                        <a:solidFill>
                          <a:schemeClr val="tx2"/>
                        </a:solidFill>
                      </a:rPr>
                      <a:t>4,3 </a:t>
                    </a:r>
                    <a:r>
                      <a:rPr lang="en-US" sz="1600" b="1" baseline="0" dirty="0" smtClean="0">
                        <a:solidFill>
                          <a:schemeClr val="tx2"/>
                        </a:solidFill>
                      </a:rPr>
                      <a:t>%</a:t>
                    </a:r>
                    <a:endParaRPr lang="en-US" sz="1400" b="1" baseline="0" dirty="0">
                      <a:solidFill>
                        <a:schemeClr val="tx2"/>
                      </a:solidFill>
                    </a:endParaRPr>
                  </a:p>
                </c:rich>
              </c:tx>
              <c:numFmt formatCode="0.0%" sourceLinked="0"/>
              <c:spPr>
                <a:solidFill>
                  <a:schemeClr val="bg1"/>
                </a:solidFill>
                <a:ln w="25400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effectLst/>
              </c:spPr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3.1544828229014971E-2"/>
                  <c:y val="0.1058143532855931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7. Обеспечение </a:t>
                    </a:r>
                    <a:r>
                      <a:rPr lang="ru-RU" sz="1600" dirty="0" err="1" smtClean="0"/>
                      <a:t>лечебно</a:t>
                    </a:r>
                    <a:r>
                      <a:rPr lang="ru-RU" sz="1600" dirty="0" smtClean="0"/>
                      <a:t> –1,2</a:t>
                    </a:r>
                  </a:p>
                  <a:p>
                    <a:r>
                      <a:rPr lang="ru-RU" sz="1600" b="1" dirty="0" smtClean="0">
                        <a:solidFill>
                          <a:srgbClr val="6600FF"/>
                        </a:solidFill>
                      </a:rPr>
                      <a:t>1,2 </a:t>
                    </a:r>
                    <a:r>
                      <a:rPr lang="ru-RU" sz="1600" b="1" dirty="0" err="1" smtClean="0">
                        <a:solidFill>
                          <a:srgbClr val="6600FF"/>
                        </a:solidFill>
                      </a:rPr>
                      <a:t>млн.руб</a:t>
                    </a:r>
                    <a:r>
                      <a:rPr lang="ru-RU" sz="1600" b="1" dirty="0" smtClean="0">
                        <a:solidFill>
                          <a:srgbClr val="6600FF"/>
                        </a:solidFill>
                      </a:rPr>
                      <a:t>.</a:t>
                    </a:r>
                    <a:r>
                      <a:rPr lang="en-US" sz="1600" b="1" dirty="0" smtClean="0">
                        <a:solidFill>
                          <a:srgbClr val="6600FF"/>
                        </a:solidFill>
                      </a:rPr>
                      <a:t>; </a:t>
                    </a:r>
                    <a:endParaRPr lang="ru-RU" sz="1600" b="1" dirty="0" smtClean="0">
                      <a:solidFill>
                        <a:srgbClr val="6600FF"/>
                      </a:solidFill>
                    </a:endParaRPr>
                  </a:p>
                  <a:p>
                    <a:r>
                      <a:rPr lang="ru-RU" sz="1600" b="1" dirty="0" smtClean="0">
                        <a:solidFill>
                          <a:srgbClr val="6600FF"/>
                        </a:solidFill>
                      </a:rPr>
                      <a:t>1,3</a:t>
                    </a:r>
                    <a:r>
                      <a:rPr lang="en-US" sz="1600" b="1" dirty="0" smtClean="0">
                        <a:solidFill>
                          <a:srgbClr val="6600FF"/>
                        </a:solidFill>
                      </a:rPr>
                      <a:t>%</a:t>
                    </a:r>
                    <a:endParaRPr lang="en-US" b="1" dirty="0">
                      <a:solidFill>
                        <a:srgbClr val="6600FF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0.24701038708343803"/>
                  <c:y val="0.23009309758447191"/>
                </c:manualLayout>
              </c:layout>
              <c:tx>
                <c:rich>
                  <a:bodyPr/>
                  <a:lstStyle/>
                  <a:p>
                    <a:r>
                      <a:rPr lang="ru-RU" sz="1600" baseline="0" dirty="0" smtClean="0"/>
                      <a:t>3. Санаторно-курортное лечение работников не ранее чем </a:t>
                    </a:r>
                    <a:r>
                      <a:rPr lang="ru-RU" sz="1600" u="sng" baseline="0" dirty="0" smtClean="0"/>
                      <a:t>за пять лет до достижения ими возраста, дающего право на назначение страховой пенсии по старости </a:t>
                    </a:r>
                  </a:p>
                  <a:p>
                    <a:r>
                      <a:rPr lang="ru-RU" sz="1600" b="1" baseline="0" dirty="0" smtClean="0">
                        <a:solidFill>
                          <a:srgbClr val="6600FF"/>
                        </a:solidFill>
                      </a:rPr>
                      <a:t>10,0 </a:t>
                    </a:r>
                    <a:r>
                      <a:rPr lang="ru-RU" sz="1600" b="1" baseline="0" dirty="0" err="1" smtClean="0">
                        <a:solidFill>
                          <a:srgbClr val="6600FF"/>
                        </a:solidFill>
                      </a:rPr>
                      <a:t>млн.руб</a:t>
                    </a:r>
                    <a:r>
                      <a:rPr lang="ru-RU" sz="1600" b="1" baseline="0" dirty="0" smtClean="0">
                        <a:solidFill>
                          <a:srgbClr val="6600FF"/>
                        </a:solidFill>
                      </a:rPr>
                      <a:t>.</a:t>
                    </a:r>
                    <a:r>
                      <a:rPr lang="en-US" sz="1600" b="1" baseline="0" dirty="0" smtClean="0">
                        <a:solidFill>
                          <a:srgbClr val="6600FF"/>
                        </a:solidFill>
                      </a:rPr>
                      <a:t>; </a:t>
                    </a:r>
                    <a:endParaRPr lang="ru-RU" sz="1600" b="1" baseline="0" dirty="0" smtClean="0">
                      <a:solidFill>
                        <a:srgbClr val="6600FF"/>
                      </a:solidFill>
                    </a:endParaRPr>
                  </a:p>
                  <a:p>
                    <a:r>
                      <a:rPr lang="ru-RU" sz="1600" b="1" baseline="0" dirty="0" smtClean="0">
                        <a:solidFill>
                          <a:srgbClr val="6600FF"/>
                        </a:solidFill>
                      </a:rPr>
                      <a:t>11,2</a:t>
                    </a:r>
                    <a:r>
                      <a:rPr lang="en-US" sz="1600" b="1" baseline="0" dirty="0" smtClean="0">
                        <a:solidFill>
                          <a:srgbClr val="6600FF"/>
                        </a:solidFill>
                      </a:rPr>
                      <a:t>%</a:t>
                    </a:r>
                    <a:endParaRPr lang="en-US" sz="1400" b="1" baseline="0" dirty="0">
                      <a:solidFill>
                        <a:srgbClr val="6600FF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-8.9785095239977696E-3"/>
                  <c:y val="0.13683560847207868"/>
                </c:manualLayout>
              </c:layout>
              <c:tx>
                <c:rich>
                  <a:bodyPr/>
                  <a:lstStyle/>
                  <a:p>
                    <a:pPr>
                      <a:defRPr sz="16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t>9. Приобретение аптечек </a:t>
                    </a:r>
                  </a:p>
                  <a:p>
                    <a:pPr>
                      <a:defRPr sz="16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b="1" baseline="0" dirty="0" smtClean="0">
                        <a:solidFill>
                          <a:srgbClr val="6600FF"/>
                        </a:solidFill>
                        <a:latin typeface="+mn-lt"/>
                        <a:ea typeface="+mn-ea"/>
                        <a:cs typeface="+mn-cs"/>
                      </a:rPr>
                      <a:t>0,2  </a:t>
                    </a:r>
                    <a:r>
                      <a:rPr lang="ru-RU" sz="1600" b="1" baseline="0" dirty="0" err="1" smtClean="0">
                        <a:solidFill>
                          <a:srgbClr val="6600FF"/>
                        </a:solidFill>
                        <a:latin typeface="+mn-lt"/>
                        <a:ea typeface="+mn-ea"/>
                        <a:cs typeface="+mn-cs"/>
                      </a:rPr>
                      <a:t>млн.руб</a:t>
                    </a:r>
                    <a:r>
                      <a:rPr lang="ru-RU" sz="1600" b="1" baseline="0" dirty="0" smtClean="0">
                        <a:solidFill>
                          <a:srgbClr val="6600FF"/>
                        </a:solidFill>
                        <a:latin typeface="+mn-lt"/>
                        <a:ea typeface="+mn-ea"/>
                        <a:cs typeface="+mn-cs"/>
                      </a:rPr>
                      <a:t>.</a:t>
                    </a:r>
                    <a:r>
                      <a:rPr lang="en-US" sz="1600" b="1" baseline="0" dirty="0" smtClean="0">
                        <a:solidFill>
                          <a:srgbClr val="6600FF"/>
                        </a:solidFill>
                        <a:latin typeface="+mn-lt"/>
                        <a:ea typeface="+mn-ea"/>
                        <a:cs typeface="+mn-cs"/>
                      </a:rPr>
                      <a:t>;</a:t>
                    </a:r>
                    <a:endParaRPr lang="ru-RU" sz="1600" b="1" baseline="0" dirty="0" smtClean="0">
                      <a:solidFill>
                        <a:srgbClr val="6600FF"/>
                      </a:solidFill>
                      <a:latin typeface="+mn-lt"/>
                      <a:ea typeface="+mn-ea"/>
                      <a:cs typeface="+mn-cs"/>
                    </a:endParaRPr>
                  </a:p>
                  <a:p>
                    <a:pPr>
                      <a:defRPr sz="16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 baseline="0" dirty="0" smtClean="0">
                        <a:solidFill>
                          <a:srgbClr val="6600FF"/>
                        </a:solidFill>
                        <a:latin typeface="+mn-lt"/>
                        <a:ea typeface="+mn-ea"/>
                        <a:cs typeface="+mn-cs"/>
                      </a:rPr>
                      <a:t> </a:t>
                    </a:r>
                    <a:r>
                      <a:rPr lang="ru-RU" sz="1600" b="1" baseline="0" dirty="0" smtClean="0">
                        <a:solidFill>
                          <a:srgbClr val="6600FF"/>
                        </a:solidFill>
                        <a:latin typeface="+mn-lt"/>
                        <a:ea typeface="+mn-ea"/>
                        <a:cs typeface="+mn-cs"/>
                      </a:rPr>
                      <a:t>0,2</a:t>
                    </a:r>
                    <a:r>
                      <a:rPr lang="en-US" sz="1600" b="1" baseline="0" dirty="0" smtClean="0">
                        <a:solidFill>
                          <a:srgbClr val="6600FF"/>
                        </a:solidFill>
                        <a:latin typeface="+mn-lt"/>
                        <a:ea typeface="+mn-ea"/>
                        <a:cs typeface="+mn-cs"/>
                      </a:rPr>
                      <a:t>%</a:t>
                    </a:r>
                    <a:endParaRPr lang="en-US" sz="1400" b="1" baseline="0" dirty="0">
                      <a:solidFill>
                        <a:srgbClr val="6600FF"/>
                      </a:solidFill>
                    </a:endParaRPr>
                  </a:p>
                </c:rich>
              </c:tx>
              <c:numFmt formatCode="0.0%" sourceLinked="0"/>
              <c:spPr>
                <a:solidFill>
                  <a:schemeClr val="bg1"/>
                </a:solidFill>
                <a:ln w="38100" cap="flat" cmpd="sng" algn="ctr">
                  <a:solidFill>
                    <a:schemeClr val="accent4">
                      <a:lumMod val="60000"/>
                      <a:lumOff val="40000"/>
                    </a:schemeClr>
                  </a:solidFill>
                  <a:prstDash val="sysDot"/>
                </a:ln>
                <a:effectLst/>
              </c:spPr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9.1391425856897121E-2"/>
                  <c:y val="0.23861802427902687"/>
                </c:manualLayout>
              </c:layout>
              <c:tx>
                <c:rich>
                  <a:bodyPr/>
                  <a:lstStyle/>
                  <a:p>
                    <a:r>
                      <a:rPr lang="ru-RU" sz="1600" baseline="0" dirty="0" smtClean="0"/>
                      <a:t>Приобретение страхователями аптечек </a:t>
                    </a:r>
                  </a:p>
                  <a:p>
                    <a:r>
                      <a:rPr lang="en-US" sz="1600" b="1" baseline="0" dirty="0" smtClean="0">
                        <a:solidFill>
                          <a:srgbClr val="6600FF"/>
                        </a:solidFill>
                      </a:rPr>
                      <a:t>0,1</a:t>
                    </a:r>
                    <a:r>
                      <a:rPr lang="ru-RU" sz="1600" b="1" baseline="0" dirty="0" smtClean="0">
                        <a:solidFill>
                          <a:srgbClr val="6600FF"/>
                        </a:solidFill>
                      </a:rPr>
                      <a:t> </a:t>
                    </a:r>
                    <a:r>
                      <a:rPr lang="ru-RU" sz="1600" b="1" baseline="0" dirty="0" err="1" smtClean="0">
                        <a:solidFill>
                          <a:srgbClr val="6600FF"/>
                        </a:solidFill>
                      </a:rPr>
                      <a:t>млн.руб</a:t>
                    </a:r>
                    <a:r>
                      <a:rPr lang="ru-RU" sz="1600" b="1" baseline="0" dirty="0" smtClean="0">
                        <a:solidFill>
                          <a:srgbClr val="6600FF"/>
                        </a:solidFill>
                      </a:rPr>
                      <a:t>.</a:t>
                    </a:r>
                    <a:r>
                      <a:rPr lang="en-US" sz="1600" b="1" baseline="0" dirty="0" smtClean="0">
                        <a:solidFill>
                          <a:srgbClr val="6600FF"/>
                        </a:solidFill>
                      </a:rPr>
                      <a:t>; 0,2%</a:t>
                    </a:r>
                    <a:endParaRPr lang="en-US" sz="1400" b="1" baseline="0" dirty="0">
                      <a:solidFill>
                        <a:srgbClr val="6600FF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numFmt formatCode="0.0%" sourceLinked="0"/>
            <c:spPr>
              <a:solidFill>
                <a:schemeClr val="bg1"/>
              </a:solidFill>
              <a:ln w="25400" cap="flat" cmpd="sng" algn="ctr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Лист1!$B$2:$B$7</c:f>
              <c:strCache>
                <c:ptCount val="6"/>
                <c:pt idx="0">
                  <c:v>Приобретение работникам средств индивидуальной защиты, а также смывающих и(или) обезвреживающих средств</c:v>
                </c:pt>
                <c:pt idx="1">
                  <c:v>Санаторно-курортное лечение работников</c:v>
                </c:pt>
                <c:pt idx="2">
                  <c:v>Проведение обязательных периодических  медицинских осмотров (обследований) работниками</c:v>
                </c:pt>
                <c:pt idx="3">
                  <c:v>Проведение специальной оценки условий труда</c:v>
                </c:pt>
                <c:pt idx="4">
                  <c:v>Санаторно-курортное лечение работников не ранее чем за пять лет до достижения ими возраста, дающего право на назначение страховой пенсии по старости</c:v>
                </c:pt>
                <c:pt idx="5">
                  <c:v>Остальные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28166.400000000001</c:v>
                </c:pt>
                <c:pt idx="1">
                  <c:v>5886.2</c:v>
                </c:pt>
                <c:pt idx="2">
                  <c:v>38928.5</c:v>
                </c:pt>
                <c:pt idx="3">
                  <c:v>2587.6999999999998</c:v>
                </c:pt>
                <c:pt idx="4">
                  <c:v>9969.9</c:v>
                </c:pt>
                <c:pt idx="5">
                  <c:v>3843.6000000000004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spPr>
    <a:noFill/>
  </c:spPr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232354752229591E-2"/>
          <c:y val="2.4071245612370742E-2"/>
          <c:w val="0.7923113536498424"/>
          <c:h val="0.905845112734402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страхователей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3399"/>
              </a:solidFill>
            </a:ln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275</c:v>
                </c:pt>
                <c:pt idx="1">
                  <c:v>189</c:v>
                </c:pt>
                <c:pt idx="2">
                  <c:v>184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сумма, тыс.руб.</c:v>
                </c:pt>
              </c:strCache>
            </c:strRef>
          </c:tx>
          <c:spPr>
            <a:solidFill>
              <a:srgbClr val="C0504D">
                <a:alpha val="85882"/>
              </a:srgbClr>
            </a:solidFill>
            <a:ln>
              <a:solidFill>
                <a:srgbClr val="A50021"/>
              </a:solidFill>
            </a:ln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8689.9</c:v>
                </c:pt>
                <c:pt idx="1">
                  <c:v>7333.68</c:v>
                </c:pt>
                <c:pt idx="2">
                  <c:v>8748.2340000000004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208896"/>
        <c:axId val="108210432"/>
      </c:barChart>
      <c:catAx>
        <c:axId val="108208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200" b="1"/>
            </a:pPr>
            <a:endParaRPr lang="ru-RU"/>
          </a:p>
        </c:txPr>
        <c:crossAx val="108210432"/>
        <c:crosses val="autoZero"/>
        <c:auto val="1"/>
        <c:lblAlgn val="ctr"/>
        <c:lblOffset val="100"/>
        <c:noMultiLvlLbl val="0"/>
      </c:catAx>
      <c:valAx>
        <c:axId val="108210432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08208896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legend>
      <c:legendPos val="r"/>
      <c:layout>
        <c:manualLayout>
          <c:xMode val="edge"/>
          <c:yMode val="edge"/>
          <c:x val="0.83814769389663157"/>
          <c:y val="0.32579277740884799"/>
          <c:w val="0.15847691919135401"/>
          <c:h val="0.2640770957847136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0.63025</cdr:x>
      <cdr:y>0.02434</cdr:y>
    </cdr:from>
    <cdr:to>
      <cdr:x>0.87395</cdr:x>
      <cdr:y>0.07457</cdr:y>
    </cdr:to>
    <cdr:sp macro="" textlink="">
      <cdr:nvSpPr>
        <cdr:cNvPr id="7" name="Скругленный прямоугольник 6"/>
        <cdr:cNvSpPr/>
      </cdr:nvSpPr>
      <cdr:spPr>
        <a:xfrm xmlns:a="http://schemas.openxmlformats.org/drawingml/2006/main">
          <a:off x="5400600" y="123111"/>
          <a:ext cx="2088232" cy="254090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sz="1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0.24044</cdr:x>
      <cdr:y>0.52203</cdr:y>
    </cdr:from>
    <cdr:to>
      <cdr:x>0.35334</cdr:x>
      <cdr:y>0.62541</cdr:y>
    </cdr:to>
    <cdr:sp macro="" textlink="">
      <cdr:nvSpPr>
        <cdr:cNvPr id="5" name="Скругленный прямоугольник 4"/>
        <cdr:cNvSpPr/>
      </cdr:nvSpPr>
      <cdr:spPr>
        <a:xfrm xmlns:a="http://schemas.openxmlformats.org/drawingml/2006/main">
          <a:off x="3352800" y="3506047"/>
          <a:ext cx="1574345" cy="694319"/>
        </a:xfrm>
        <a:prstGeom xmlns:a="http://schemas.openxmlformats.org/drawingml/2006/main" prst="roundRect">
          <a:avLst>
            <a:gd name="adj" fmla="val 5970"/>
          </a:avLst>
        </a:prstGeom>
        <a:solidFill xmlns:a="http://schemas.openxmlformats.org/drawingml/2006/main">
          <a:schemeClr val="tx2">
            <a:lumMod val="20000"/>
            <a:lumOff val="80000"/>
          </a:schemeClr>
        </a:solidFill>
        <a:ln xmlns:a="http://schemas.openxmlformats.org/drawingml/2006/main">
          <a:solidFill>
            <a:schemeClr val="accent4">
              <a:lumMod val="40000"/>
              <a:lumOff val="6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chemeClr val="tx1"/>
              </a:solidFill>
            </a:rPr>
            <a:t>+ 18 </a:t>
          </a:r>
          <a:r>
            <a:rPr lang="ru-RU" sz="1600" b="1" dirty="0" err="1" smtClean="0">
              <a:solidFill>
                <a:schemeClr val="tx1"/>
              </a:solidFill>
            </a:rPr>
            <a:t>млн.руб</a:t>
          </a:r>
          <a:r>
            <a:rPr lang="ru-RU" sz="1600" b="1" dirty="0" smtClean="0">
              <a:solidFill>
                <a:schemeClr val="tx1"/>
              </a:solidFill>
            </a:rPr>
            <a:t>., </a:t>
          </a:r>
        </a:p>
        <a:p xmlns:a="http://schemas.openxmlformats.org/drawingml/2006/main">
          <a:pPr algn="ctr"/>
          <a:r>
            <a:rPr lang="ru-RU" sz="1600" b="1" u="sng" dirty="0" smtClean="0">
              <a:solidFill>
                <a:schemeClr val="tx1"/>
              </a:solidFill>
            </a:rPr>
            <a:t>+ 45,1 % </a:t>
          </a:r>
          <a:endParaRPr lang="ru-RU" sz="1600" b="1" u="sng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0.39104</cdr:x>
      <cdr:y>0.48109</cdr:y>
    </cdr:from>
    <cdr:to>
      <cdr:x>0.50395</cdr:x>
      <cdr:y>0.56587</cdr:y>
    </cdr:to>
    <cdr:sp macro="" textlink="">
      <cdr:nvSpPr>
        <cdr:cNvPr id="8" name="Скругленный прямоугольник 7"/>
        <cdr:cNvSpPr/>
      </cdr:nvSpPr>
      <cdr:spPr>
        <a:xfrm xmlns:a="http://schemas.openxmlformats.org/drawingml/2006/main">
          <a:off x="5186711" y="3675040"/>
          <a:ext cx="1497628" cy="647639"/>
        </a:xfrm>
        <a:prstGeom xmlns:a="http://schemas.openxmlformats.org/drawingml/2006/main" prst="roundRect">
          <a:avLst>
            <a:gd name="adj" fmla="val 5970"/>
          </a:avLst>
        </a:prstGeom>
        <a:solidFill xmlns:a="http://schemas.openxmlformats.org/drawingml/2006/main">
          <a:schemeClr val="tx2">
            <a:lumMod val="20000"/>
            <a:lumOff val="80000"/>
          </a:schemeClr>
        </a:solidFill>
        <a:ln xmlns:a="http://schemas.openxmlformats.org/drawingml/2006/main">
          <a:solidFill>
            <a:schemeClr val="accent4">
              <a:lumMod val="40000"/>
              <a:lumOff val="6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>
              <a:solidFill>
                <a:schemeClr val="tx1"/>
              </a:solidFill>
            </a:rPr>
            <a:t>-0,3 </a:t>
          </a:r>
          <a:r>
            <a:rPr lang="ru-RU" sz="1600" b="1" dirty="0" err="1">
              <a:solidFill>
                <a:schemeClr val="tx1"/>
              </a:solidFill>
            </a:rPr>
            <a:t>млн.руб</a:t>
          </a:r>
          <a:r>
            <a:rPr lang="ru-RU" sz="1600" b="1" dirty="0">
              <a:solidFill>
                <a:schemeClr val="tx1"/>
              </a:solidFill>
            </a:rPr>
            <a:t>., </a:t>
          </a:r>
        </a:p>
        <a:p xmlns:a="http://schemas.openxmlformats.org/drawingml/2006/main">
          <a:pPr algn="ctr"/>
          <a:r>
            <a:rPr lang="ru-RU" sz="1600" b="1" u="sng" dirty="0">
              <a:solidFill>
                <a:schemeClr val="tx1"/>
              </a:solidFill>
            </a:rPr>
            <a:t>- </a:t>
          </a:r>
          <a:r>
            <a:rPr lang="ru-RU" sz="1600" b="1" u="sng" dirty="0" smtClean="0">
              <a:solidFill>
                <a:schemeClr val="tx1"/>
              </a:solidFill>
            </a:rPr>
            <a:t>0,5 %</a:t>
          </a:r>
          <a:endParaRPr lang="ru-RU" sz="1600" b="1" u="sng" dirty="0">
            <a:solidFill>
              <a:schemeClr val="tx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0.49362</cdr:x>
      <cdr:y>0.4318</cdr:y>
    </cdr:from>
    <cdr:to>
      <cdr:x>0.50638</cdr:x>
      <cdr:y>0.5682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7151189" y="2922768"/>
          <a:ext cx="184730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 w="9525">
              <a:solidFill>
                <a:schemeClr val="bg1"/>
              </a:solidFill>
              <a:prstDash val="solid"/>
            </a:ln>
            <a:solidFill>
              <a:schemeClr val="tx1"/>
            </a:solidFill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0.49362</cdr:x>
      <cdr:y>0.4318</cdr:y>
    </cdr:from>
    <cdr:to>
      <cdr:x>0.50638</cdr:x>
      <cdr:y>0.5682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7151189" y="2922768"/>
          <a:ext cx="184730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 w="9525">
              <a:solidFill>
                <a:schemeClr val="bg1"/>
              </a:solidFill>
              <a:prstDash val="solid"/>
            </a:ln>
            <a:solidFill>
              <a:schemeClr val="tx1"/>
            </a:solidFill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0.49362</cdr:x>
      <cdr:y>0.4318</cdr:y>
    </cdr:from>
    <cdr:to>
      <cdr:x>0.50638</cdr:x>
      <cdr:y>0.5682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7151183" y="2922768"/>
          <a:ext cx="184731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 w="9525">
              <a:solidFill>
                <a:schemeClr val="bg1"/>
              </a:solidFill>
              <a:prstDash val="solid"/>
            </a:ln>
            <a:solidFill>
              <a:schemeClr val="tx1"/>
            </a:solidFill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0.26191</cdr:x>
      <cdr:y>0.35097</cdr:y>
    </cdr:from>
    <cdr:to>
      <cdr:x>0.4876</cdr:x>
      <cdr:y>0.59966</cdr:y>
    </cdr:to>
    <cdr:pic>
      <cdr:nvPicPr>
        <cdr:cNvPr id="8" name="Picture 1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4092444" y="2452927"/>
          <a:ext cx="3526408" cy="17380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blipFill dpi="0" rotWithShape="0">
                <a:blip xmlns:r="http://schemas.openxmlformats.org/officeDocument/2006/relationships"/>
                <a:srcRect/>
                <a:stretch>
                  <a:fillRect/>
                </a:stretch>
              </a:blip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808080"/>
              </a:solidFill>
              <a:round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0.4163</cdr:x>
      <cdr:y>0.2233</cdr:y>
    </cdr:from>
    <cdr:to>
      <cdr:x>0.62654</cdr:x>
      <cdr:y>0.72513</cdr:y>
    </cdr:to>
    <cdr:sp macro="" textlink="">
      <cdr:nvSpPr>
        <cdr:cNvPr id="3" name="Скругленный прямоугольник 2"/>
        <cdr:cNvSpPr/>
      </cdr:nvSpPr>
      <cdr:spPr>
        <a:xfrm xmlns:a="http://schemas.openxmlformats.org/drawingml/2006/main">
          <a:off x="6099366" y="1752600"/>
          <a:ext cx="3080310" cy="3938663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>
              <a:lumMod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sz="2000" b="1" dirty="0" smtClean="0">
            <a:solidFill>
              <a:srgbClr val="002060"/>
            </a:solidFill>
          </a:endParaRPr>
        </a:p>
        <a:p xmlns:a="http://schemas.openxmlformats.org/drawingml/2006/main">
          <a:endParaRPr lang="ru-RU" sz="2000" b="1" dirty="0">
            <a:solidFill>
              <a:srgbClr val="002060"/>
            </a:solidFill>
          </a:endParaRPr>
        </a:p>
        <a:p xmlns:a="http://schemas.openxmlformats.org/drawingml/2006/main">
          <a:pPr algn="ctr"/>
          <a:r>
            <a:rPr lang="ru-RU" sz="2500" b="1" dirty="0" smtClean="0">
              <a:solidFill>
                <a:srgbClr val="002060"/>
              </a:solidFill>
              <a:latin typeface="Montserrat Medium"/>
            </a:rPr>
            <a:t>ВСЕГО </a:t>
          </a:r>
        </a:p>
        <a:p xmlns:a="http://schemas.openxmlformats.org/drawingml/2006/main">
          <a:pPr algn="ctr"/>
          <a:r>
            <a:rPr lang="ru-RU" sz="2500" b="1" dirty="0" smtClean="0">
              <a:solidFill>
                <a:srgbClr val="002060"/>
              </a:solidFill>
              <a:latin typeface="Montserrat Medium"/>
            </a:rPr>
            <a:t>за 2023 год </a:t>
          </a:r>
        </a:p>
        <a:p xmlns:a="http://schemas.openxmlformats.org/drawingml/2006/main">
          <a:pPr algn="ctr"/>
          <a:r>
            <a:rPr lang="ru-RU" sz="2000" b="1" dirty="0" smtClean="0">
              <a:solidFill>
                <a:srgbClr val="002060"/>
              </a:solidFill>
              <a:latin typeface="Montserrat Medium"/>
            </a:rPr>
            <a:t>на финансовое обеспечение предупредительных мер выделено  </a:t>
          </a:r>
        </a:p>
        <a:p xmlns:a="http://schemas.openxmlformats.org/drawingml/2006/main">
          <a:pPr algn="ctr"/>
          <a:endParaRPr lang="ru-RU" sz="2500" b="1" dirty="0">
            <a:solidFill>
              <a:srgbClr val="002060"/>
            </a:solidFill>
            <a:latin typeface="Montserrat Medium"/>
          </a:endParaRPr>
        </a:p>
        <a:p xmlns:a="http://schemas.openxmlformats.org/drawingml/2006/main">
          <a:pPr algn="ctr"/>
          <a:r>
            <a:rPr lang="ru-RU" sz="2500" b="1" u="sng" dirty="0" smtClean="0">
              <a:solidFill>
                <a:srgbClr val="002060"/>
              </a:solidFill>
              <a:latin typeface="Montserrat Medium"/>
            </a:rPr>
            <a:t>89,4 </a:t>
          </a:r>
          <a:r>
            <a:rPr lang="ru-RU" sz="2500" b="1" u="sng" dirty="0" err="1" smtClean="0">
              <a:solidFill>
                <a:srgbClr val="002060"/>
              </a:solidFill>
              <a:latin typeface="Montserrat Medium"/>
            </a:rPr>
            <a:t>млн.руб</a:t>
          </a:r>
          <a:r>
            <a:rPr lang="ru-RU" sz="2500" b="1" u="sng" dirty="0" smtClean="0">
              <a:solidFill>
                <a:srgbClr val="002060"/>
              </a:solidFill>
              <a:latin typeface="Montserrat Medium"/>
            </a:rPr>
            <a:t>.</a:t>
          </a:r>
          <a:r>
            <a:rPr lang="ru-RU" sz="2500" b="1" u="sng" dirty="0" smtClean="0">
              <a:latin typeface="Montserrat Medium"/>
            </a:rPr>
            <a:t>.</a:t>
          </a:r>
          <a:endParaRPr lang="ru-RU" sz="2500" b="1" u="sng" dirty="0">
            <a:latin typeface="Montserrat Medium"/>
          </a:endParaRPr>
        </a:p>
      </cdr:txBody>
    </cdr:sp>
  </cdr:relSizeAnchor>
  <cdr:relSizeAnchor xmlns:cdr="http://schemas.openxmlformats.org/drawingml/2006/chartDrawing">
    <cdr:from>
      <cdr:x>0.65119</cdr:x>
      <cdr:y>0.71601</cdr:y>
    </cdr:from>
    <cdr:to>
      <cdr:x>0.66126</cdr:x>
      <cdr:y>0.73495</cdr:y>
    </cdr:to>
    <cdr:sp macro="" textlink="">
      <cdr:nvSpPr>
        <cdr:cNvPr id="4" name="Скругленный прямоугольник 3"/>
        <cdr:cNvSpPr/>
      </cdr:nvSpPr>
      <cdr:spPr>
        <a:xfrm xmlns:a="http://schemas.openxmlformats.org/drawingml/2006/main" flipV="1">
          <a:off x="9848562" y="5763683"/>
          <a:ext cx="152400" cy="152400"/>
        </a:xfrm>
        <a:prstGeom xmlns:a="http://schemas.openxmlformats.org/drawingml/2006/main" prst="roundRect">
          <a:avLst/>
        </a:prstGeom>
        <a:solidFill xmlns:a="http://schemas.openxmlformats.org/drawingml/2006/main">
          <a:srgbClr val="00B0F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0.26147</cdr:x>
      <cdr:y>0.88</cdr:y>
    </cdr:from>
    <cdr:to>
      <cdr:x>1</cdr:x>
      <cdr:y>0.9965</cdr:y>
    </cdr:to>
    <cdr:sp macro="" textlink="">
      <cdr:nvSpPr>
        <cdr:cNvPr id="5" name="Прямоугольник с двумя вырезанными противолежащими углами 4"/>
        <cdr:cNvSpPr/>
      </cdr:nvSpPr>
      <cdr:spPr>
        <a:xfrm xmlns:a="http://schemas.openxmlformats.org/drawingml/2006/main">
          <a:off x="3830902" y="6705600"/>
          <a:ext cx="10820497" cy="887730"/>
        </a:xfrm>
        <a:prstGeom xmlns:a="http://schemas.openxmlformats.org/drawingml/2006/main" prst="snip2DiagRect">
          <a:avLst/>
        </a:prstGeom>
        <a:solidFill xmlns:a="http://schemas.openxmlformats.org/drawingml/2006/main">
          <a:schemeClr val="accent3">
            <a:lumMod val="40000"/>
            <a:lumOff val="60000"/>
          </a:schemeClr>
        </a:solidFill>
        <a:ln xmlns:a="http://schemas.openxmlformats.org/drawingml/2006/main">
          <a:solidFill>
            <a:schemeClr val="accent2">
              <a:lumMod val="40000"/>
              <a:lumOff val="6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rgbClr val="002060"/>
              </a:solidFill>
              <a:latin typeface="Montserrat Medium"/>
            </a:rPr>
            <a:t>Примечание: </a:t>
          </a:r>
        </a:p>
        <a:p xmlns:a="http://schemas.openxmlformats.org/drawingml/2006/main">
          <a:r>
            <a:rPr lang="ru-RU" sz="2000" b="1" dirty="0" smtClean="0">
              <a:solidFill>
                <a:srgbClr val="002060"/>
              </a:solidFill>
              <a:latin typeface="Montserrat Medium"/>
            </a:rPr>
            <a:t>в 2023 году обратилось 74 бюджетных организаций на общую сумму 6,0 млн. руб. </a:t>
          </a:r>
          <a:endParaRPr lang="ru-RU" sz="2000" b="1" dirty="0">
            <a:solidFill>
              <a:srgbClr val="002060"/>
            </a:solidFill>
            <a:latin typeface="Montserrat Medium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0.26899</cdr:x>
      <cdr:y>0.43197</cdr:y>
    </cdr:from>
    <cdr:to>
      <cdr:x>0.42808</cdr:x>
      <cdr:y>0.56287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56792" y="2376264"/>
          <a:ext cx="1512168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0.31356</cdr:x>
      <cdr:y>0.03424</cdr:y>
    </cdr:from>
    <cdr:to>
      <cdr:x>0.61181</cdr:x>
      <cdr:y>0.09913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577109" y="264781"/>
          <a:ext cx="4353677" cy="50175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/>
        </a:solidFill>
        <a:ln xmlns:a="http://schemas.openxmlformats.org/drawingml/2006/main">
          <a:solidFill>
            <a:srgbClr val="000000">
              <a:alpha val="34902"/>
            </a:srgbClr>
          </a:solidFill>
        </a:ln>
        <a:effectLst xmlns:a="http://schemas.openxmlformats.org/drawingml/2006/main">
          <a:outerShdw blurRad="44450" dist="27940" dir="5400000" algn="ctr">
            <a:srgbClr val="000000">
              <a:alpha val="32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balanced" dir="t">
            <a:rot lat="0" lon="0" rev="8700000"/>
          </a:lightRig>
        </a:scene3d>
        <a:sp3d xmlns:a="http://schemas.openxmlformats.org/drawingml/2006/main">
          <a:bevelT w="190500" h="38100"/>
        </a:sp3d>
      </cdr:spPr>
      <cdr:style>
        <a:lnRef xmlns:a="http://schemas.openxmlformats.org/drawingml/2006/main" idx="2">
          <a:schemeClr val="accent5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       </a:t>
          </a:r>
          <a:r>
            <a:rPr lang="ru-RU" sz="2600" b="1" dirty="0" smtClean="0">
              <a:solidFill>
                <a:schemeClr val="bg1"/>
              </a:solidFill>
              <a:latin typeface="Montserrat Medium"/>
              <a:cs typeface="Times New Roman" pitchFamily="18" charset="0"/>
            </a:rPr>
            <a:t>Всего  - 89,4 </a:t>
          </a:r>
          <a:r>
            <a:rPr lang="ru-RU" sz="2600" b="1" dirty="0" err="1" smtClean="0">
              <a:solidFill>
                <a:schemeClr val="bg1"/>
              </a:solidFill>
              <a:latin typeface="Montserrat Medium"/>
              <a:cs typeface="Times New Roman" pitchFamily="18" charset="0"/>
            </a:rPr>
            <a:t>млн.руб</a:t>
          </a:r>
          <a:r>
            <a:rPr lang="ru-RU" sz="2600" b="1" dirty="0" smtClean="0">
              <a:solidFill>
                <a:schemeClr val="bg1"/>
              </a:solidFill>
              <a:latin typeface="Montserrat Medium"/>
            </a:rPr>
            <a:t>.</a:t>
          </a:r>
          <a:endParaRPr lang="ru-RU" sz="2600" b="1" dirty="0">
            <a:solidFill>
              <a:schemeClr val="bg1"/>
            </a:solidFill>
            <a:latin typeface="Montserrat Medium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0.18812</cdr:x>
      <cdr:y>0.01205</cdr:y>
    </cdr:from>
    <cdr:to>
      <cdr:x>0.27492</cdr:x>
      <cdr:y>0.16867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07269" y="76200"/>
          <a:ext cx="1295400" cy="990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000" b="1" dirty="0" smtClean="0"/>
            <a:t>8 689,93 </a:t>
          </a:r>
          <a:r>
            <a:rPr lang="ru-RU" sz="1700" i="1" dirty="0" err="1" smtClean="0"/>
            <a:t>тыс.руб</a:t>
          </a:r>
          <a:r>
            <a:rPr lang="ru-RU" sz="1700" i="1" dirty="0" smtClean="0"/>
            <a:t>.</a:t>
          </a:r>
          <a:endParaRPr lang="ru-RU" sz="1700" i="1" dirty="0"/>
        </a:p>
      </cdr:txBody>
    </cdr:sp>
  </cdr:relSizeAnchor>
  <cdr:relSizeAnchor xmlns:cdr="http://schemas.openxmlformats.org/drawingml/2006/chartDrawing">
    <cdr:from>
      <cdr:x>0.72427</cdr:x>
      <cdr:y>0.01205</cdr:y>
    </cdr:from>
    <cdr:to>
      <cdr:x>0.80086</cdr:x>
      <cdr:y>0.31325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0808269" y="76200"/>
          <a:ext cx="1143000" cy="1905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/>
          </a:defPPr>
          <a:lvl1pPr marL="0" algn="l" defTabSz="914332">
            <a:defRPr sz="19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67" algn="l" defTabSz="914332">
            <a:defRPr sz="19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32" algn="l" defTabSz="914332">
            <a:defRPr sz="19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498" algn="l" defTabSz="914332">
            <a:defRPr sz="19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664" algn="l" defTabSz="914332">
            <a:defRPr sz="19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830" algn="l" defTabSz="914332">
            <a:defRPr sz="19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994" algn="l" defTabSz="914332">
            <a:defRPr sz="19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160" algn="l" defTabSz="914332">
            <a:defRPr sz="19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327" algn="l" defTabSz="914332">
            <a:defRPr sz="19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000" b="1" dirty="0" smtClean="0"/>
            <a:t>8 748,23 </a:t>
          </a:r>
          <a:r>
            <a:rPr lang="ru-RU" sz="1700" i="1" dirty="0" err="1" smtClean="0"/>
            <a:t>тыс.руб</a:t>
          </a:r>
          <a:r>
            <a:rPr lang="ru-RU" sz="1700" i="1" dirty="0" smtClean="0"/>
            <a:t>.</a:t>
          </a:r>
          <a:endParaRPr lang="ru-RU" sz="1700" i="1" dirty="0"/>
        </a:p>
      </cdr:txBody>
    </cdr:sp>
  </cdr:relSizeAnchor>
  <cdr:relSizeAnchor xmlns:cdr="http://schemas.openxmlformats.org/drawingml/2006/chartDrawing">
    <cdr:from>
      <cdr:x>0.09702</cdr:x>
      <cdr:y>0.78313</cdr:y>
    </cdr:from>
    <cdr:to>
      <cdr:x>0.19833</cdr:x>
      <cdr:y>0.90361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447774" y="4953000"/>
          <a:ext cx="1511895" cy="762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000" b="1" dirty="0" smtClean="0"/>
            <a:t>275</a:t>
          </a:r>
          <a:r>
            <a:rPr lang="ru-RU" sz="2000" dirty="0"/>
            <a:t> </a:t>
          </a:r>
          <a:r>
            <a:rPr lang="ru-RU" sz="1500" dirty="0" smtClean="0"/>
            <a:t>страхователей</a:t>
          </a:r>
          <a:endParaRPr lang="ru-RU" sz="1500" dirty="0"/>
        </a:p>
      </cdr:txBody>
    </cdr:sp>
  </cdr:relSizeAnchor>
  <cdr:relSizeAnchor xmlns:cdr="http://schemas.openxmlformats.org/drawingml/2006/chartDrawing">
    <cdr:from>
      <cdr:x>0.62725</cdr:x>
      <cdr:y>0.78187</cdr:y>
    </cdr:from>
    <cdr:to>
      <cdr:x>0.72856</cdr:x>
      <cdr:y>0.90236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9360469" y="4945039"/>
          <a:ext cx="1511895" cy="762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/>
          </a:defPPr>
          <a:lvl1pPr marL="0" algn="l" defTabSz="914332">
            <a:defRPr sz="19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67" algn="l" defTabSz="914332">
            <a:defRPr sz="19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32" algn="l" defTabSz="914332">
            <a:defRPr sz="19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498" algn="l" defTabSz="914332">
            <a:defRPr sz="19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664" algn="l" defTabSz="914332">
            <a:defRPr sz="19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830" algn="l" defTabSz="914332">
            <a:defRPr sz="19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994" algn="l" defTabSz="914332">
            <a:defRPr sz="19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160" algn="l" defTabSz="914332">
            <a:defRPr sz="19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327" algn="l" defTabSz="914332">
            <a:defRPr sz="19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000" b="1" dirty="0" smtClean="0"/>
            <a:t>18</a:t>
          </a:r>
          <a:r>
            <a:rPr lang="en-US" sz="2000" b="1" dirty="0" smtClean="0"/>
            <a:t>6</a:t>
          </a:r>
          <a:r>
            <a:rPr lang="ru-RU" sz="2000" b="1" dirty="0" smtClean="0"/>
            <a:t> </a:t>
          </a:r>
          <a:r>
            <a:rPr lang="ru-RU" sz="1500" dirty="0" smtClean="0"/>
            <a:t>страхователей</a:t>
          </a:r>
          <a:endParaRPr lang="ru-RU" sz="1500" dirty="0"/>
        </a:p>
      </cdr:txBody>
    </cdr:sp>
  </cdr:relSizeAnchor>
  <cdr:relSizeAnchor xmlns:cdr="http://schemas.openxmlformats.org/drawingml/2006/chartDrawing">
    <cdr:from>
      <cdr:x>0.55126</cdr:x>
      <cdr:y>0.16515</cdr:y>
    </cdr:from>
    <cdr:to>
      <cdr:x>0.70898</cdr:x>
      <cdr:y>0.33142</cdr:y>
    </cdr:to>
    <cdr:sp macro="" textlink="">
      <cdr:nvSpPr>
        <cdr:cNvPr id="6" name="Стрелка вправо 5"/>
        <cdr:cNvSpPr/>
      </cdr:nvSpPr>
      <cdr:spPr>
        <a:xfrm xmlns:a="http://schemas.openxmlformats.org/drawingml/2006/main" rot="19949717">
          <a:off x="8320005" y="1044506"/>
          <a:ext cx="2380419" cy="1051617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accent6">
            <a:lumMod val="20000"/>
            <a:lumOff val="80000"/>
          </a:schemeClr>
        </a:solidFill>
        <a:ln xmlns:a="http://schemas.openxmlformats.org/drawingml/2006/main">
          <a:solidFill>
            <a:schemeClr val="accent2">
              <a:lumMod val="40000"/>
              <a:lumOff val="6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700" b="1" dirty="0" smtClean="0">
              <a:solidFill>
                <a:srgbClr val="A50021"/>
              </a:solidFill>
            </a:rPr>
            <a:t>+</a:t>
          </a:r>
          <a:r>
            <a:rPr lang="ru-RU" sz="1700" dirty="0" smtClean="0">
              <a:solidFill>
                <a:srgbClr val="A50021"/>
              </a:solidFill>
            </a:rPr>
            <a:t> 1 414  </a:t>
          </a:r>
          <a:r>
            <a:rPr lang="ru-RU" sz="1700" dirty="0" err="1" smtClean="0">
              <a:solidFill>
                <a:srgbClr val="A50021"/>
              </a:solidFill>
            </a:rPr>
            <a:t>тыс.руб</a:t>
          </a:r>
          <a:r>
            <a:rPr lang="ru-RU" sz="1700" dirty="0">
              <a:solidFill>
                <a:srgbClr val="A50021"/>
              </a:solidFill>
            </a:rPr>
            <a:t>.  </a:t>
          </a:r>
          <a:r>
            <a:rPr lang="ru-RU" sz="1700" dirty="0" smtClean="0">
              <a:solidFill>
                <a:srgbClr val="A50021"/>
              </a:solidFill>
            </a:rPr>
            <a:t>           (+ 19,3  %)</a:t>
          </a:r>
          <a:endParaRPr lang="ru-RU" sz="1700" dirty="0">
            <a:solidFill>
              <a:srgbClr val="A50021"/>
            </a:solidFill>
          </a:endParaRPr>
        </a:p>
      </cdr:txBody>
    </cdr:sp>
  </cdr:relSizeAnchor>
  <cdr:relSizeAnchor xmlns:cdr="http://schemas.openxmlformats.org/drawingml/2006/chartDrawing">
    <cdr:from>
      <cdr:x>0.28704</cdr:x>
      <cdr:y>0.12923</cdr:y>
    </cdr:from>
    <cdr:to>
      <cdr:x>0.45566</cdr:x>
      <cdr:y>0.30223</cdr:y>
    </cdr:to>
    <cdr:sp macro="" textlink="">
      <cdr:nvSpPr>
        <cdr:cNvPr id="8" name="Стрелка вправо 7"/>
        <cdr:cNvSpPr/>
      </cdr:nvSpPr>
      <cdr:spPr>
        <a:xfrm xmlns:a="http://schemas.openxmlformats.org/drawingml/2006/main" rot="1248532">
          <a:off x="4332180" y="817346"/>
          <a:ext cx="2544949" cy="1094161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accent6">
            <a:lumMod val="20000"/>
            <a:lumOff val="80000"/>
          </a:schemeClr>
        </a:solidFill>
        <a:ln xmlns:a="http://schemas.openxmlformats.org/drawingml/2006/main">
          <a:solidFill>
            <a:schemeClr val="accent2">
              <a:lumMod val="40000"/>
              <a:lumOff val="6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700" b="1" dirty="0">
              <a:solidFill>
                <a:srgbClr val="A50021"/>
              </a:solidFill>
            </a:rPr>
            <a:t>-</a:t>
          </a:r>
          <a:r>
            <a:rPr lang="ru-RU" sz="1700" b="1" dirty="0" smtClean="0">
              <a:solidFill>
                <a:srgbClr val="A50021"/>
              </a:solidFill>
            </a:rPr>
            <a:t> </a:t>
          </a:r>
          <a:r>
            <a:rPr lang="en-US" sz="1700" dirty="0" smtClean="0">
              <a:solidFill>
                <a:srgbClr val="A50021"/>
              </a:solidFill>
            </a:rPr>
            <a:t>1 356,25</a:t>
          </a:r>
          <a:r>
            <a:rPr lang="ru-RU" sz="1700" dirty="0" smtClean="0">
              <a:solidFill>
                <a:srgbClr val="A50021"/>
              </a:solidFill>
            </a:rPr>
            <a:t>  </a:t>
          </a:r>
          <a:r>
            <a:rPr lang="ru-RU" sz="1700" dirty="0" err="1" smtClean="0">
              <a:solidFill>
                <a:srgbClr val="A50021"/>
              </a:solidFill>
            </a:rPr>
            <a:t>тыс.руб</a:t>
          </a:r>
          <a:r>
            <a:rPr lang="ru-RU" sz="1700" dirty="0" smtClean="0">
              <a:solidFill>
                <a:srgbClr val="A50021"/>
              </a:solidFill>
            </a:rPr>
            <a:t>.      (</a:t>
          </a:r>
          <a:r>
            <a:rPr lang="en-US" sz="1700" dirty="0" smtClean="0">
              <a:solidFill>
                <a:srgbClr val="A50021"/>
              </a:solidFill>
            </a:rPr>
            <a:t>-</a:t>
          </a:r>
          <a:r>
            <a:rPr lang="ru-RU" sz="1700" dirty="0" smtClean="0">
              <a:solidFill>
                <a:srgbClr val="A50021"/>
              </a:solidFill>
            </a:rPr>
            <a:t> </a:t>
          </a:r>
          <a:r>
            <a:rPr lang="en-US" sz="1700" dirty="0" smtClean="0">
              <a:solidFill>
                <a:srgbClr val="A50021"/>
              </a:solidFill>
            </a:rPr>
            <a:t>15,6</a:t>
          </a:r>
          <a:r>
            <a:rPr lang="ru-RU" sz="1700" dirty="0" smtClean="0">
              <a:solidFill>
                <a:srgbClr val="A50021"/>
              </a:solidFill>
            </a:rPr>
            <a:t>  %)</a:t>
          </a:r>
          <a:endParaRPr lang="ru-RU" sz="1700" dirty="0">
            <a:solidFill>
              <a:srgbClr val="A5002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0874" cy="496814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825" y="1"/>
            <a:ext cx="2950874" cy="496814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75008937-EE8E-4E36-B030-4E15FA6736A9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1791"/>
            <a:ext cx="2950874" cy="496814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825" y="9441791"/>
            <a:ext cx="2950874" cy="496814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F5D507C3-FF5D-406B-8886-BCA16E7C5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032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0874" cy="496814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825" y="1"/>
            <a:ext cx="2950874" cy="496814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0134100-E67E-4907-9D9C-7C4A1C7222B5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53" y="4722057"/>
            <a:ext cx="5447683" cy="4473649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1791"/>
            <a:ext cx="2950874" cy="496814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825" y="9441791"/>
            <a:ext cx="2950874" cy="496814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39451FC3-5B0F-4F7A-919D-282737D3AB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153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725495" algn="l"/>
                <a:tab pos="1452583" algn="l"/>
                <a:tab pos="2179671" algn="l"/>
                <a:tab pos="2908353" algn="l"/>
              </a:tabLst>
            </a:pPr>
            <a:fld id="{E5E8B5B9-9364-428B-8CE0-BB0905A395EE}" type="slidenum">
              <a:rPr lang="ru-RU" altLang="ru-RU">
                <a:cs typeface="Lucida Sans Unicode" pitchFamily="34" charset="0"/>
              </a:rPr>
              <a:pPr>
                <a:tabLst>
                  <a:tab pos="725495" algn="l"/>
                  <a:tab pos="1452583" algn="l"/>
                  <a:tab pos="2179671" algn="l"/>
                  <a:tab pos="2908353" algn="l"/>
                </a:tabLst>
              </a:pPr>
              <a:t>5</a:t>
            </a:fld>
            <a:endParaRPr lang="ru-RU" altLang="ru-RU">
              <a:cs typeface="Lucida Sans Unicode" pitchFamily="34" charset="0"/>
            </a:endParaRPr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524125" y="1093788"/>
            <a:ext cx="9720263" cy="5467350"/>
          </a:xfrm>
          <a:solidFill>
            <a:srgbClr val="FFFFFF"/>
          </a:solidFill>
          <a:ln/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105" y="6926476"/>
            <a:ext cx="3737195" cy="6560452"/>
          </a:xfrm>
          <a:noFill/>
        </p:spPr>
        <p:txBody>
          <a:bodyPr wrap="none" anchor="ctr"/>
          <a:lstStyle/>
          <a:p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1980675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725495" algn="l"/>
                <a:tab pos="1452583" algn="l"/>
                <a:tab pos="2179671" algn="l"/>
                <a:tab pos="2908353" algn="l"/>
              </a:tabLst>
            </a:pPr>
            <a:fld id="{E5E8B5B9-9364-428B-8CE0-BB0905A395EE}" type="slidenum">
              <a:rPr lang="ru-RU" altLang="ru-RU">
                <a:cs typeface="Lucida Sans Unicode" pitchFamily="34" charset="0"/>
              </a:rPr>
              <a:pPr>
                <a:tabLst>
                  <a:tab pos="725495" algn="l"/>
                  <a:tab pos="1452583" algn="l"/>
                  <a:tab pos="2179671" algn="l"/>
                  <a:tab pos="2908353" algn="l"/>
                </a:tabLst>
              </a:pPr>
              <a:t>12</a:t>
            </a:fld>
            <a:endParaRPr lang="ru-RU" altLang="ru-RU">
              <a:cs typeface="Lucida Sans Unicode" pitchFamily="34" charset="0"/>
            </a:endParaRPr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524125" y="1093788"/>
            <a:ext cx="9720263" cy="5467350"/>
          </a:xfrm>
          <a:solidFill>
            <a:srgbClr val="FFFFFF"/>
          </a:solidFill>
          <a:ln/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105" y="6926476"/>
            <a:ext cx="3737195" cy="6560452"/>
          </a:xfrm>
          <a:noFill/>
        </p:spPr>
        <p:txBody>
          <a:bodyPr wrap="none" anchor="ctr"/>
          <a:lstStyle/>
          <a:p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1980675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 bwMode="auto">
          <a:xfrm>
            <a:off x="4567543" y="3387449"/>
            <a:ext cx="7120912" cy="787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100" b="0" i="0">
                <a:solidFill>
                  <a:srgbClr val="594F8C"/>
                </a:solidFill>
                <a:latin typeface="Calibri-Light"/>
                <a:cs typeface="Calibri-Ligh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 bwMode="auto">
          <a:xfrm>
            <a:off x="2438400" y="5120643"/>
            <a:ext cx="113792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4/17/2024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>
          <a:xfrm>
            <a:off x="1799389" y="577124"/>
            <a:ext cx="12657219" cy="636072"/>
          </a:xfrm>
        </p:spPr>
        <p:txBody>
          <a:bodyPr lIns="0" tIns="0" rIns="0" bIns="0"/>
          <a:lstStyle>
            <a:lvl1pPr>
              <a:defRPr sz="4100" b="0" i="0">
                <a:solidFill>
                  <a:srgbClr val="594F8C"/>
                </a:solidFill>
                <a:latin typeface="MyriadPro-Cond"/>
                <a:cs typeface="MyriadPro-Cond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4/17/2024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>
          <a:xfrm>
            <a:off x="1799389" y="577124"/>
            <a:ext cx="12657219" cy="636072"/>
          </a:xfrm>
        </p:spPr>
        <p:txBody>
          <a:bodyPr lIns="0" tIns="0" rIns="0" bIns="0"/>
          <a:lstStyle>
            <a:lvl1pPr>
              <a:defRPr sz="4100" b="0" i="0">
                <a:solidFill>
                  <a:srgbClr val="594F8C"/>
                </a:solidFill>
                <a:latin typeface="MyriadPro-Cond"/>
                <a:cs typeface="MyriadPro-Cond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 bwMode="auto">
          <a:xfrm>
            <a:off x="812800" y="2103123"/>
            <a:ext cx="70713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 bwMode="auto">
          <a:xfrm>
            <a:off x="8371840" y="2103123"/>
            <a:ext cx="70713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4/17/2024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>
          <a:xfrm>
            <a:off x="1799389" y="577124"/>
            <a:ext cx="12657219" cy="636072"/>
          </a:xfrm>
        </p:spPr>
        <p:txBody>
          <a:bodyPr lIns="0" tIns="0" rIns="0" bIns="0"/>
          <a:lstStyle>
            <a:lvl1pPr>
              <a:defRPr sz="4100" b="0" i="0">
                <a:solidFill>
                  <a:srgbClr val="594F8C"/>
                </a:solidFill>
                <a:latin typeface="MyriadPro-Cond"/>
                <a:cs typeface="MyriadPro-Cond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4/17/2024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4/17/2024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7E5F-5017-434B-8491-3A9894441BF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1085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>
          <a:xfrm>
            <a:off x="1799389" y="577124"/>
            <a:ext cx="12657219" cy="6309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0" i="0">
                <a:solidFill>
                  <a:srgbClr val="594F8C"/>
                </a:solidFill>
                <a:latin typeface="MyriadPro-Cond"/>
                <a:cs typeface="MyriadPro-Cond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>
          <a:xfrm>
            <a:off x="3712304" y="2256641"/>
            <a:ext cx="873950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>
          <a:xfrm>
            <a:off x="5527040" y="8503922"/>
            <a:ext cx="5201920" cy="2923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>
          <a:xfrm>
            <a:off x="812800" y="8503922"/>
            <a:ext cx="3738880" cy="2923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4/17/2024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>
          <a:xfrm>
            <a:off x="11704320" y="8503922"/>
            <a:ext cx="3738880" cy="2923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67">
        <a:defRPr>
          <a:latin typeface="+mn-lt"/>
          <a:ea typeface="+mn-ea"/>
          <a:cs typeface="+mn-cs"/>
        </a:defRPr>
      </a:lvl2pPr>
      <a:lvl3pPr marL="914332">
        <a:defRPr>
          <a:latin typeface="+mn-lt"/>
          <a:ea typeface="+mn-ea"/>
          <a:cs typeface="+mn-cs"/>
        </a:defRPr>
      </a:lvl3pPr>
      <a:lvl4pPr marL="1371498">
        <a:defRPr>
          <a:latin typeface="+mn-lt"/>
          <a:ea typeface="+mn-ea"/>
          <a:cs typeface="+mn-cs"/>
        </a:defRPr>
      </a:lvl4pPr>
      <a:lvl5pPr marL="1828664">
        <a:defRPr>
          <a:latin typeface="+mn-lt"/>
          <a:ea typeface="+mn-ea"/>
          <a:cs typeface="+mn-cs"/>
        </a:defRPr>
      </a:lvl5pPr>
      <a:lvl6pPr marL="2285830">
        <a:defRPr>
          <a:latin typeface="+mn-lt"/>
          <a:ea typeface="+mn-ea"/>
          <a:cs typeface="+mn-cs"/>
        </a:defRPr>
      </a:lvl6pPr>
      <a:lvl7pPr marL="2742994">
        <a:defRPr>
          <a:latin typeface="+mn-lt"/>
          <a:ea typeface="+mn-ea"/>
          <a:cs typeface="+mn-cs"/>
        </a:defRPr>
      </a:lvl7pPr>
      <a:lvl8pPr marL="3200160">
        <a:defRPr>
          <a:latin typeface="+mn-lt"/>
          <a:ea typeface="+mn-ea"/>
          <a:cs typeface="+mn-cs"/>
        </a:defRPr>
      </a:lvl8pPr>
      <a:lvl9pPr marL="3657327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67">
        <a:defRPr>
          <a:latin typeface="+mn-lt"/>
          <a:ea typeface="+mn-ea"/>
          <a:cs typeface="+mn-cs"/>
        </a:defRPr>
      </a:lvl2pPr>
      <a:lvl3pPr marL="914332">
        <a:defRPr>
          <a:latin typeface="+mn-lt"/>
          <a:ea typeface="+mn-ea"/>
          <a:cs typeface="+mn-cs"/>
        </a:defRPr>
      </a:lvl3pPr>
      <a:lvl4pPr marL="1371498">
        <a:defRPr>
          <a:latin typeface="+mn-lt"/>
          <a:ea typeface="+mn-ea"/>
          <a:cs typeface="+mn-cs"/>
        </a:defRPr>
      </a:lvl4pPr>
      <a:lvl5pPr marL="1828664">
        <a:defRPr>
          <a:latin typeface="+mn-lt"/>
          <a:ea typeface="+mn-ea"/>
          <a:cs typeface="+mn-cs"/>
        </a:defRPr>
      </a:lvl5pPr>
      <a:lvl6pPr marL="2285830">
        <a:defRPr>
          <a:latin typeface="+mn-lt"/>
          <a:ea typeface="+mn-ea"/>
          <a:cs typeface="+mn-cs"/>
        </a:defRPr>
      </a:lvl6pPr>
      <a:lvl7pPr marL="2742994">
        <a:defRPr>
          <a:latin typeface="+mn-lt"/>
          <a:ea typeface="+mn-ea"/>
          <a:cs typeface="+mn-cs"/>
        </a:defRPr>
      </a:lvl7pPr>
      <a:lvl8pPr marL="3200160">
        <a:defRPr>
          <a:latin typeface="+mn-lt"/>
          <a:ea typeface="+mn-ea"/>
          <a:cs typeface="+mn-cs"/>
        </a:defRPr>
      </a:lvl8pPr>
      <a:lvl9pPr marL="3657327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1.png"/><Relationship Id="rId7" Type="http://schemas.openxmlformats.org/officeDocument/2006/relationships/image" Target="../media/image22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27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28.jpe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838201"/>
            <a:ext cx="15968015" cy="7552258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 bwMode="auto">
          <a:xfrm>
            <a:off x="6830695" y="8390459"/>
            <a:ext cx="2061211" cy="32508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spcBef>
                <a:spcPts val="135"/>
              </a:spcBef>
              <a:defRPr/>
            </a:pPr>
            <a:r>
              <a:rPr lang="ru-RU" sz="2000" spc="-15" dirty="0" smtClean="0">
                <a:solidFill>
                  <a:schemeClr val="tx2">
                    <a:lumMod val="75000"/>
                  </a:schemeClr>
                </a:solidFill>
                <a:latin typeface="Montserrat Medium"/>
                <a:cs typeface="Montserrat"/>
              </a:rPr>
              <a:t>17.04.2024</a:t>
            </a:r>
            <a:endParaRPr sz="2000" dirty="0">
              <a:solidFill>
                <a:schemeClr val="tx2">
                  <a:lumMod val="75000"/>
                </a:schemeClr>
              </a:solidFill>
              <a:latin typeface="Montserrat Medium"/>
              <a:cs typeface="Montserrat-SemiBold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947400" y="3280830"/>
            <a:ext cx="3429000" cy="2666999"/>
          </a:xfrm>
          <a:prstGeom prst="rect">
            <a:avLst/>
          </a:prstGeom>
        </p:spPr>
      </p:pic>
      <p:sp>
        <p:nvSpPr>
          <p:cNvPr id="26" name="This is your presentation title"/>
          <p:cNvSpPr txBox="1"/>
          <p:nvPr/>
        </p:nvSpPr>
        <p:spPr bwMode="auto">
          <a:xfrm>
            <a:off x="203201" y="228600"/>
            <a:ext cx="15316200" cy="1846643"/>
          </a:xfrm>
          <a:prstGeom prst="rect">
            <a:avLst/>
          </a:prstGeom>
          <a:ln w="25400">
            <a:miter lim="400000"/>
          </a:ln>
        </p:spPr>
        <p:txBody>
          <a:bodyPr wrap="square" lIns="91434" tIns="91432" rIns="91434" bIns="91432">
            <a:spAutoFit/>
          </a:bodyPr>
          <a:lstStyle>
            <a:lvl1pPr>
              <a:defRPr sz="12000">
                <a:solidFill>
                  <a:srgbClr val="001355"/>
                </a:solidFill>
                <a:latin typeface="Montserrat Medium"/>
                <a:ea typeface="Montserrat Medium"/>
                <a:cs typeface="Montserrat Medium"/>
              </a:defRPr>
            </a:lvl1pPr>
          </a:lstStyle>
          <a:p>
            <a:pPr algn="ctr">
              <a:defRPr/>
            </a:pPr>
            <a:r>
              <a:rPr lang="ru-RU" sz="3600" b="1" dirty="0">
                <a:solidFill>
                  <a:srgbClr val="1F539F"/>
                </a:solidFill>
              </a:rPr>
              <a:t>О финансовом обеспечении предупредительных мер </a:t>
            </a:r>
            <a:r>
              <a:rPr lang="ru-RU" sz="3600" b="1" dirty="0" smtClean="0">
                <a:solidFill>
                  <a:srgbClr val="1F539F"/>
                </a:solidFill>
              </a:rPr>
              <a:t>по </a:t>
            </a:r>
            <a:r>
              <a:rPr lang="ru-RU" sz="3600" b="1" dirty="0">
                <a:solidFill>
                  <a:srgbClr val="1F539F"/>
                </a:solidFill>
              </a:rPr>
              <a:t>сокращению производственного травматизма </a:t>
            </a:r>
            <a:r>
              <a:rPr lang="ru-RU" sz="3600" b="1" dirty="0" smtClean="0">
                <a:solidFill>
                  <a:srgbClr val="1F539F"/>
                </a:solidFill>
              </a:rPr>
              <a:t>и </a:t>
            </a:r>
            <a:r>
              <a:rPr lang="ru-RU" sz="3600" b="1" dirty="0">
                <a:solidFill>
                  <a:srgbClr val="1F539F"/>
                </a:solidFill>
              </a:rPr>
              <a:t>профессиональных заболеваний </a:t>
            </a:r>
            <a:r>
              <a:rPr lang="ru-RU" sz="3600" b="1" dirty="0" smtClean="0">
                <a:solidFill>
                  <a:srgbClr val="1F539F"/>
                </a:solidFill>
              </a:rPr>
              <a:t>работников </a:t>
            </a:r>
            <a:r>
              <a:rPr lang="ru-RU" sz="3600" b="1" dirty="0">
                <a:solidFill>
                  <a:srgbClr val="1F539F"/>
                </a:solidFill>
              </a:rPr>
              <a:t>в </a:t>
            </a:r>
            <a:r>
              <a:rPr lang="ru-RU" sz="3600" b="1" dirty="0" smtClean="0">
                <a:solidFill>
                  <a:srgbClr val="1F539F"/>
                </a:solidFill>
              </a:rPr>
              <a:t>2024 </a:t>
            </a:r>
            <a:r>
              <a:rPr lang="ru-RU" sz="3600" b="1" dirty="0">
                <a:solidFill>
                  <a:srgbClr val="1F539F"/>
                </a:solidFill>
              </a:rPr>
              <a:t>году</a:t>
            </a:r>
            <a:endParaRPr sz="3600" b="1" dirty="0">
              <a:solidFill>
                <a:srgbClr val="123BD5"/>
              </a:solidFill>
              <a:latin typeface="Montserrat"/>
            </a:endParaRPr>
          </a:p>
        </p:txBody>
      </p:sp>
      <p:sp>
        <p:nvSpPr>
          <p:cNvPr id="27" name="This is your presentation title"/>
          <p:cNvSpPr txBox="1"/>
          <p:nvPr/>
        </p:nvSpPr>
        <p:spPr bwMode="auto">
          <a:xfrm>
            <a:off x="9283701" y="6728490"/>
            <a:ext cx="6375398" cy="1107979"/>
          </a:xfrm>
          <a:prstGeom prst="rect">
            <a:avLst/>
          </a:prstGeom>
        </p:spPr>
        <p:txBody>
          <a:bodyPr wrap="square" lIns="91434" tIns="91432" rIns="91434" bIns="91432">
            <a:spAutoFit/>
          </a:bodyPr>
          <a:lstStyle>
            <a:lvl1pPr>
              <a:defRPr sz="12000">
                <a:solidFill>
                  <a:srgbClr val="001355"/>
                </a:solidFill>
                <a:latin typeface="Montserrat Medium"/>
                <a:ea typeface="Montserrat Medium"/>
                <a:cs typeface="Montserrat Medium"/>
              </a:defRPr>
            </a:lvl1pPr>
          </a:lstStyle>
          <a:p>
            <a:pPr>
              <a:defRPr/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Докладчик: Лукиянов Денис Анатольевич начальник управления организации страхования профессиональных рисков</a:t>
            </a:r>
            <a:endParaRPr lang="ru-RU" sz="2000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-193917" y="116416"/>
            <a:ext cx="18431934" cy="440267"/>
            <a:chOff x="-53" y="-70"/>
            <a:chExt cx="6531" cy="208"/>
          </a:xfrm>
        </p:grpSpPr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794" y="-70"/>
              <a:ext cx="4988" cy="15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buSzPct val="100000"/>
                <a:tabLst>
                  <a:tab pos="0" algn="l"/>
                  <a:tab pos="1451427" algn="l"/>
                  <a:tab pos="2902854" algn="l"/>
                  <a:tab pos="4354281" algn="l"/>
                  <a:tab pos="5805708" algn="l"/>
                  <a:tab pos="7257136" algn="l"/>
                  <a:tab pos="8708563" algn="l"/>
                  <a:tab pos="10159990" algn="l"/>
                  <a:tab pos="11611417" algn="l"/>
                  <a:tab pos="13062844" algn="l"/>
                  <a:tab pos="14514271" algn="l"/>
                  <a:tab pos="15965698" algn="l"/>
                </a:tabLst>
              </a:pPr>
              <a:r>
                <a:rPr lang="ru-RU" altLang="ru-RU" sz="1500" b="1" dirty="0">
                  <a:solidFill>
                    <a:srgbClr val="376092"/>
                  </a:solidFill>
                  <a:latin typeface="Montserrat Medium"/>
                </a:rPr>
                <a:t>ОБЯЗАТЕЛЬНОЕ СОЦИАЛЬНОЕ СТРАХОВАНИЕ ОТ НЕСЧАСТНЫХ СЛУЧАЕВ НА ПРОИЗВОДСТВЕ И ПРОФЕССИОНАЛЬНЫХ ЗАБОЛЕВАНИЙ</a:t>
              </a:r>
            </a:p>
          </p:txBody>
        </p:sp>
        <p:sp>
          <p:nvSpPr>
            <p:cNvPr id="12" name="Freeform 10"/>
            <p:cNvSpPr>
              <a:spLocks noChangeArrowheads="1"/>
            </p:cNvSpPr>
            <p:nvPr/>
          </p:nvSpPr>
          <p:spPr bwMode="auto">
            <a:xfrm>
              <a:off x="-53" y="94"/>
              <a:ext cx="6531" cy="44"/>
            </a:xfrm>
            <a:custGeom>
              <a:avLst/>
              <a:gdLst>
                <a:gd name="T0" fmla="*/ 0 w 10369152"/>
                <a:gd name="T1" fmla="*/ 0 h 71519"/>
                <a:gd name="T2" fmla="*/ 0 w 10369152"/>
                <a:gd name="T3" fmla="*/ 0 h 71519"/>
                <a:gd name="T4" fmla="*/ 0 w 10369152"/>
                <a:gd name="T5" fmla="*/ 0 h 71519"/>
                <a:gd name="T6" fmla="*/ 0 w 10369152"/>
                <a:gd name="T7" fmla="*/ 0 h 71519"/>
                <a:gd name="T8" fmla="*/ 0 w 10369152"/>
                <a:gd name="T9" fmla="*/ 0 h 715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69152"/>
                <a:gd name="T16" fmla="*/ 0 h 71519"/>
                <a:gd name="T17" fmla="*/ 10369152 w 10369152"/>
                <a:gd name="T18" fmla="*/ 71519 h 715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69152" h="71519">
                  <a:moveTo>
                    <a:pt x="1374431" y="27349"/>
                  </a:moveTo>
                  <a:lnTo>
                    <a:pt x="8994721" y="27349"/>
                  </a:lnTo>
                  <a:lnTo>
                    <a:pt x="8994721" y="44170"/>
                  </a:lnTo>
                  <a:lnTo>
                    <a:pt x="1374431" y="44170"/>
                  </a:lnTo>
                  <a:lnTo>
                    <a:pt x="1374431" y="27349"/>
                  </a:lnTo>
                  <a:close/>
                </a:path>
              </a:pathLst>
            </a:custGeom>
            <a:solidFill>
              <a:srgbClr val="4F81BD"/>
            </a:solidFill>
            <a:ln w="25560" cap="flat">
              <a:solidFill>
                <a:srgbClr val="385D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2413000" y="713317"/>
            <a:ext cx="12191911" cy="458688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5100" b="0" i="0">
                <a:solidFill>
                  <a:srgbClr val="594F8C"/>
                </a:solidFill>
                <a:latin typeface="Calibri-Light"/>
                <a:ea typeface="+mj-ea"/>
                <a:cs typeface="Calibri-Light"/>
              </a:defRPr>
            </a:lvl1pPr>
          </a:lstStyle>
          <a:p>
            <a:pPr algn="ctr" defTabSz="914400">
              <a:lnSpc>
                <a:spcPts val="2679"/>
              </a:lnSpc>
            </a:pPr>
            <a:endParaRPr lang="ru-RU" altLang="ru-RU" sz="2500" b="1" dirty="0" smtClean="0">
              <a:solidFill>
                <a:schemeClr val="tx2"/>
              </a:solidFill>
              <a:latin typeface="Calibri" pitchFamily="34" charset="0"/>
            </a:endParaRPr>
          </a:p>
          <a:p>
            <a:pPr algn="ctr" defTabSz="914400">
              <a:lnSpc>
                <a:spcPts val="2679"/>
              </a:lnSpc>
            </a:pPr>
            <a:endParaRPr lang="ru-RU" altLang="ru-RU" sz="25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aphicFrame>
        <p:nvGraphicFramePr>
          <p:cNvPr id="8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7683497"/>
              </p:ext>
            </p:extLst>
          </p:nvPr>
        </p:nvGraphicFramePr>
        <p:xfrm>
          <a:off x="1226791" y="1564019"/>
          <a:ext cx="14597410" cy="7351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855305" y="627491"/>
            <a:ext cx="1396889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ts val="2679"/>
              </a:lnSpc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Montserrat Medium"/>
              </a:rPr>
              <a:t>Структура предупредительных мер по сокращению производственного травматизма и </a:t>
            </a:r>
            <a:r>
              <a:rPr lang="ru-RU" altLang="ru-RU" sz="2000" b="1" dirty="0" smtClean="0">
                <a:solidFill>
                  <a:schemeClr val="tx2">
                    <a:lumMod val="75000"/>
                  </a:schemeClr>
                </a:solidFill>
                <a:latin typeface="Montserrat Medium"/>
              </a:rPr>
              <a:t>профзаболеваний</a:t>
            </a:r>
          </a:p>
          <a:p>
            <a:pPr algn="ctr" defTabSz="914400">
              <a:lnSpc>
                <a:spcPts val="2679"/>
              </a:lnSpc>
            </a:pPr>
            <a:r>
              <a:rPr lang="ru-RU" altLang="ru-RU" sz="2000" b="1" dirty="0" smtClean="0">
                <a:solidFill>
                  <a:schemeClr val="tx2">
                    <a:lumMod val="75000"/>
                  </a:schemeClr>
                </a:solidFill>
                <a:latin typeface="Montserrat Medium"/>
              </a:rPr>
              <a:t>(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Montserrat Medium"/>
              </a:rPr>
              <a:t>по мероприятиям) за 20</a:t>
            </a:r>
            <a:r>
              <a:rPr lang="en-US" altLang="ru-RU" sz="2000" b="1" dirty="0">
                <a:solidFill>
                  <a:schemeClr val="tx2">
                    <a:lumMod val="75000"/>
                  </a:schemeClr>
                </a:solidFill>
                <a:latin typeface="Montserrat Medium"/>
              </a:rPr>
              <a:t>23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Montserrat Medium"/>
              </a:rPr>
              <a:t> год </a:t>
            </a:r>
          </a:p>
        </p:txBody>
      </p:sp>
      <p:grpSp>
        <p:nvGrpSpPr>
          <p:cNvPr id="13" name="Group 42">
            <a:extLst>
              <a:ext uri="{FF2B5EF4-FFF2-40B4-BE49-F238E27FC236}">
                <a16:creationId xmlns="" xmlns:a16="http://schemas.microsoft.com/office/drawing/2014/main" id="{5341BFC1-DEC6-D443-AA48-712E3409A9FE}"/>
              </a:ext>
            </a:extLst>
          </p:cNvPr>
          <p:cNvGrpSpPr/>
          <p:nvPr/>
        </p:nvGrpSpPr>
        <p:grpSpPr>
          <a:xfrm>
            <a:off x="137319" y="37934"/>
            <a:ext cx="740394" cy="675382"/>
            <a:chOff x="634994" y="480009"/>
            <a:chExt cx="914452" cy="1075526"/>
          </a:xfrm>
        </p:grpSpPr>
        <p:pic>
          <p:nvPicPr>
            <p:cNvPr id="14" name="object 5">
              <a:extLst>
                <a:ext uri="{FF2B5EF4-FFF2-40B4-BE49-F238E27FC236}">
                  <a16:creationId xmlns="" xmlns:a16="http://schemas.microsoft.com/office/drawing/2014/main" id="{57E87D32-4F8D-114B-A5EF-359F0D123C8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7218" y="1352696"/>
              <a:ext cx="163266" cy="78676"/>
            </a:xfrm>
            <a:prstGeom prst="rect">
              <a:avLst/>
            </a:prstGeom>
          </p:spPr>
        </p:pic>
        <p:pic>
          <p:nvPicPr>
            <p:cNvPr id="15" name="object 6">
              <a:extLst>
                <a:ext uri="{FF2B5EF4-FFF2-40B4-BE49-F238E27FC236}">
                  <a16:creationId xmlns="" xmlns:a16="http://schemas.microsoft.com/office/drawing/2014/main" id="{6B8011D9-FAE9-FE44-B9E0-A6239CCA1F0F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2641" y="1353580"/>
              <a:ext cx="341118" cy="89957"/>
            </a:xfrm>
            <a:prstGeom prst="rect">
              <a:avLst/>
            </a:prstGeom>
          </p:spPr>
        </p:pic>
        <p:sp>
          <p:nvSpPr>
            <p:cNvPr id="16" name="object 7">
              <a:extLst>
                <a:ext uri="{FF2B5EF4-FFF2-40B4-BE49-F238E27FC236}">
                  <a16:creationId xmlns="" xmlns:a16="http://schemas.microsoft.com/office/drawing/2014/main" id="{7048239A-D426-0140-A3DA-CB254ED2F2DB}"/>
                </a:ext>
              </a:extLst>
            </p:cNvPr>
            <p:cNvSpPr/>
            <p:nvPr/>
          </p:nvSpPr>
          <p:spPr>
            <a:xfrm>
              <a:off x="1192096" y="13535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69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8">
              <a:extLst>
                <a:ext uri="{FF2B5EF4-FFF2-40B4-BE49-F238E27FC236}">
                  <a16:creationId xmlns="" xmlns:a16="http://schemas.microsoft.com/office/drawing/2014/main" id="{3684C51C-76C0-9549-AF92-F9F27CDB6B1F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74796" y="1353580"/>
              <a:ext cx="66154" cy="76911"/>
            </a:xfrm>
            <a:prstGeom prst="rect">
              <a:avLst/>
            </a:prstGeom>
          </p:spPr>
        </p:pic>
        <p:pic>
          <p:nvPicPr>
            <p:cNvPr id="18" name="object 9">
              <a:extLst>
                <a:ext uri="{FF2B5EF4-FFF2-40B4-BE49-F238E27FC236}">
                  <a16:creationId xmlns="" xmlns:a16="http://schemas.microsoft.com/office/drawing/2014/main" id="{7BD81F78-1ABB-BC44-80EE-178E16124BEF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69272" y="1353577"/>
              <a:ext cx="85153" cy="76923"/>
            </a:xfrm>
            <a:prstGeom prst="rect">
              <a:avLst/>
            </a:prstGeom>
          </p:spPr>
        </p:pic>
        <p:sp>
          <p:nvSpPr>
            <p:cNvPr id="19" name="object 10">
              <a:extLst>
                <a:ext uri="{FF2B5EF4-FFF2-40B4-BE49-F238E27FC236}">
                  <a16:creationId xmlns="" xmlns:a16="http://schemas.microsoft.com/office/drawing/2014/main" id="{ECC1A50B-90A1-1149-90FD-142FA8399184}"/>
                </a:ext>
              </a:extLst>
            </p:cNvPr>
            <p:cNvSpPr/>
            <p:nvPr/>
          </p:nvSpPr>
          <p:spPr>
            <a:xfrm>
              <a:off x="1482771" y="1353580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69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11">
              <a:extLst>
                <a:ext uri="{FF2B5EF4-FFF2-40B4-BE49-F238E27FC236}">
                  <a16:creationId xmlns="" xmlns:a16="http://schemas.microsoft.com/office/drawing/2014/main" id="{D2F5C09F-AF7F-1B48-A914-03E2AF0B1595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4994" y="1464464"/>
              <a:ext cx="188554" cy="82626"/>
            </a:xfrm>
            <a:prstGeom prst="rect">
              <a:avLst/>
            </a:prstGeom>
          </p:spPr>
        </p:pic>
        <p:pic>
          <p:nvPicPr>
            <p:cNvPr id="21" name="object 12">
              <a:extLst>
                <a:ext uri="{FF2B5EF4-FFF2-40B4-BE49-F238E27FC236}">
                  <a16:creationId xmlns="" xmlns:a16="http://schemas.microsoft.com/office/drawing/2014/main" id="{C8C63F20-E632-A641-A3CE-98D99A4FF06E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45724" y="1467309"/>
              <a:ext cx="164275" cy="88226"/>
            </a:xfrm>
            <a:prstGeom prst="rect">
              <a:avLst/>
            </a:prstGeom>
          </p:spPr>
        </p:pic>
        <p:pic>
          <p:nvPicPr>
            <p:cNvPr id="22" name="object 13">
              <a:extLst>
                <a:ext uri="{FF2B5EF4-FFF2-40B4-BE49-F238E27FC236}">
                  <a16:creationId xmlns="" xmlns:a16="http://schemas.microsoft.com/office/drawing/2014/main" id="{3A9345E8-757E-514C-BB35-74A822A7A6EE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7757" y="1466442"/>
              <a:ext cx="319289" cy="78663"/>
            </a:xfrm>
            <a:prstGeom prst="rect">
              <a:avLst/>
            </a:prstGeom>
          </p:spPr>
        </p:pic>
        <p:pic>
          <p:nvPicPr>
            <p:cNvPr id="23" name="object 14">
              <a:extLst>
                <a:ext uri="{FF2B5EF4-FFF2-40B4-BE49-F238E27FC236}">
                  <a16:creationId xmlns="" xmlns:a16="http://schemas.microsoft.com/office/drawing/2014/main" id="{6484D725-2216-784C-B6E0-9F57DDB757F8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96605" y="1467312"/>
              <a:ext cx="66471" cy="76911"/>
            </a:xfrm>
            <a:prstGeom prst="rect">
              <a:avLst/>
            </a:prstGeom>
          </p:spPr>
        </p:pic>
        <p:pic>
          <p:nvPicPr>
            <p:cNvPr id="24" name="object 15">
              <a:extLst>
                <a:ext uri="{FF2B5EF4-FFF2-40B4-BE49-F238E27FC236}">
                  <a16:creationId xmlns="" xmlns:a16="http://schemas.microsoft.com/office/drawing/2014/main" id="{ACEBBB1E-F0DB-AC43-8527-196F5984DA60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82771" y="1467312"/>
              <a:ext cx="66471" cy="76911"/>
            </a:xfrm>
            <a:prstGeom prst="rect">
              <a:avLst/>
            </a:prstGeom>
          </p:spPr>
        </p:pic>
        <p:sp>
          <p:nvSpPr>
            <p:cNvPr id="25" name="object 16">
              <a:extLst>
                <a:ext uri="{FF2B5EF4-FFF2-40B4-BE49-F238E27FC236}">
                  <a16:creationId xmlns="" xmlns:a16="http://schemas.microsoft.com/office/drawing/2014/main" id="{3815019A-18E6-CE44-B777-DA50B134DEDB}"/>
                </a:ext>
              </a:extLst>
            </p:cNvPr>
            <p:cNvSpPr/>
            <p:nvPr/>
          </p:nvSpPr>
          <p:spPr>
            <a:xfrm>
              <a:off x="1489430" y="1331849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5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17">
              <a:extLst>
                <a:ext uri="{FF2B5EF4-FFF2-40B4-BE49-F238E27FC236}">
                  <a16:creationId xmlns="" xmlns:a16="http://schemas.microsoft.com/office/drawing/2014/main" id="{8DEA4567-2094-E24F-AD00-26CB5CF95E0B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4093" y="480009"/>
              <a:ext cx="895848" cy="7691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271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-862784" y="264583"/>
            <a:ext cx="19100801" cy="448734"/>
            <a:chOff x="-290" y="0"/>
            <a:chExt cx="6768" cy="212"/>
          </a:xfrm>
        </p:grpSpPr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794" y="0"/>
              <a:ext cx="4988" cy="16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buSzPct val="100000"/>
                <a:tabLst>
                  <a:tab pos="0" algn="l"/>
                  <a:tab pos="1451427" algn="l"/>
                  <a:tab pos="2902854" algn="l"/>
                  <a:tab pos="4354281" algn="l"/>
                  <a:tab pos="5805708" algn="l"/>
                  <a:tab pos="7257136" algn="l"/>
                  <a:tab pos="8708563" algn="l"/>
                  <a:tab pos="10159990" algn="l"/>
                  <a:tab pos="11611417" algn="l"/>
                  <a:tab pos="13062844" algn="l"/>
                  <a:tab pos="14514271" algn="l"/>
                  <a:tab pos="15965698" algn="l"/>
                </a:tabLst>
              </a:pPr>
              <a:r>
                <a:rPr lang="ru-RU" altLang="ru-RU" sz="1600" b="1" dirty="0">
                  <a:solidFill>
                    <a:srgbClr val="376092"/>
                  </a:solidFill>
                  <a:latin typeface="Calibri" pitchFamily="34" charset="0"/>
                </a:rPr>
                <a:t>ОБЯЗАТЕЛЬНОЕ СОЦИАЛЬНОЕ СТРАХОВАНИЕ ОТ НЕСЧАСТНЫХ СЛУЧАЕВ НА ПРОИЗВОДСТВЕ И ПРОФЕССИОНАЛЬНЫХ ЗАБОЛЕВАНИЙ</a:t>
              </a:r>
            </a:p>
          </p:txBody>
        </p:sp>
        <p:sp>
          <p:nvSpPr>
            <p:cNvPr id="12" name="Freeform 10"/>
            <p:cNvSpPr>
              <a:spLocks noChangeArrowheads="1"/>
            </p:cNvSpPr>
            <p:nvPr/>
          </p:nvSpPr>
          <p:spPr bwMode="auto">
            <a:xfrm>
              <a:off x="-290" y="161"/>
              <a:ext cx="6768" cy="51"/>
            </a:xfrm>
            <a:custGeom>
              <a:avLst/>
              <a:gdLst>
                <a:gd name="T0" fmla="*/ 0 w 10369152"/>
                <a:gd name="T1" fmla="*/ 0 h 71519"/>
                <a:gd name="T2" fmla="*/ 0 w 10369152"/>
                <a:gd name="T3" fmla="*/ 0 h 71519"/>
                <a:gd name="T4" fmla="*/ 0 w 10369152"/>
                <a:gd name="T5" fmla="*/ 0 h 71519"/>
                <a:gd name="T6" fmla="*/ 0 w 10369152"/>
                <a:gd name="T7" fmla="*/ 0 h 71519"/>
                <a:gd name="T8" fmla="*/ 0 w 10369152"/>
                <a:gd name="T9" fmla="*/ 0 h 715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69152"/>
                <a:gd name="T16" fmla="*/ 0 h 71519"/>
                <a:gd name="T17" fmla="*/ 10369152 w 10369152"/>
                <a:gd name="T18" fmla="*/ 71519 h 715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69152" h="71519">
                  <a:moveTo>
                    <a:pt x="1374431" y="27349"/>
                  </a:moveTo>
                  <a:lnTo>
                    <a:pt x="8994721" y="27349"/>
                  </a:lnTo>
                  <a:lnTo>
                    <a:pt x="8994721" y="44170"/>
                  </a:lnTo>
                  <a:lnTo>
                    <a:pt x="1374431" y="44170"/>
                  </a:lnTo>
                  <a:lnTo>
                    <a:pt x="1374431" y="27349"/>
                  </a:lnTo>
                  <a:close/>
                </a:path>
              </a:pathLst>
            </a:custGeom>
            <a:solidFill>
              <a:srgbClr val="4F81BD"/>
            </a:solidFill>
            <a:ln w="25560" cap="flat">
              <a:solidFill>
                <a:srgbClr val="385D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651000" y="963974"/>
            <a:ext cx="14097000" cy="1107996"/>
          </a:xfrm>
          <a:prstGeom prst="rect">
            <a:avLst/>
          </a:prstGeom>
          <a:solidFill>
            <a:srgbClr val="95B3D7">
              <a:alpha val="92941"/>
            </a:srgbClr>
          </a:solidFill>
        </p:spPr>
        <p:txBody>
          <a:bodyPr wrap="square" lIns="0" tIns="0" rIns="0" bIns="0">
            <a:spAutoFit/>
          </a:bodyPr>
          <a:lstStyle>
            <a:lvl1pPr>
              <a:defRPr sz="5100" b="0" i="0">
                <a:solidFill>
                  <a:srgbClr val="594F8C"/>
                </a:solidFill>
                <a:latin typeface="Calibri-Light"/>
                <a:ea typeface="+mj-ea"/>
                <a:cs typeface="Calibri-Light"/>
              </a:defRPr>
            </a:lvl1pPr>
          </a:lstStyle>
          <a:p>
            <a:pPr algn="ctr" defTabSz="914400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Montserrat Medium"/>
              </a:rPr>
              <a:t>Динамика по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Montserrat Medium"/>
              </a:rPr>
              <a:t>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Montserrat Medium"/>
              </a:rPr>
              <a:t>страхователям, обратившимся на финансирование предупредительных мер  </a:t>
            </a:r>
            <a:r>
              <a:rPr lang="ru-RU" sz="24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Montserrat Medium"/>
              </a:rPr>
              <a:t>с численностью работников </a:t>
            </a:r>
            <a:r>
              <a:rPr lang="ru-RU" sz="24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Montserrat Medium"/>
              </a:rPr>
              <a:t>ДО </a:t>
            </a:r>
            <a:r>
              <a:rPr lang="ru-RU" sz="24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Montserrat Medium"/>
              </a:rPr>
              <a:t>100 </a:t>
            </a:r>
            <a:r>
              <a:rPr lang="ru-RU" sz="24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Montserrat Medium"/>
              </a:rPr>
              <a:t>чел.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Montserrat Medium"/>
              </a:rPr>
              <a:t>                                                                                                           за период с 2021 по 2023 годы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5" y="25664"/>
            <a:ext cx="961945" cy="718595"/>
          </a:xfrm>
          <a:prstGeom prst="rect">
            <a:avLst/>
          </a:prstGeom>
          <a:noFill/>
          <a:effectLst>
            <a:softEdge rad="127000"/>
          </a:effectLst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077312923"/>
              </p:ext>
            </p:extLst>
          </p:nvPr>
        </p:nvGraphicFramePr>
        <p:xfrm>
          <a:off x="560427" y="2362200"/>
          <a:ext cx="15092797" cy="632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1"/>
          <p:cNvSpPr txBox="1"/>
          <p:nvPr/>
        </p:nvSpPr>
        <p:spPr>
          <a:xfrm>
            <a:off x="7442200" y="3352800"/>
            <a:ext cx="1447800" cy="8001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/>
              <a:t>7 333,68 </a:t>
            </a:r>
            <a:r>
              <a:rPr lang="ru-RU" sz="1700" dirty="0" err="1" smtClean="0"/>
              <a:t>тыс.руб</a:t>
            </a:r>
            <a:r>
              <a:rPr lang="ru-RU" sz="1700" dirty="0" smtClean="0"/>
              <a:t>.</a:t>
            </a:r>
            <a:endParaRPr lang="ru-RU" sz="1700" dirty="0"/>
          </a:p>
        </p:txBody>
      </p:sp>
      <p:sp>
        <p:nvSpPr>
          <p:cNvPr id="13" name="TextBox 1"/>
          <p:cNvSpPr txBox="1"/>
          <p:nvPr/>
        </p:nvSpPr>
        <p:spPr>
          <a:xfrm>
            <a:off x="6146800" y="7315200"/>
            <a:ext cx="1511895" cy="8382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/>
              <a:t>189 </a:t>
            </a:r>
            <a:r>
              <a:rPr lang="ru-RU" sz="1500" dirty="0" smtClean="0"/>
              <a:t>страхователей</a:t>
            </a:r>
            <a:endParaRPr lang="ru-RU" sz="15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31801" y="1852255"/>
            <a:ext cx="1219199" cy="50994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u="sng" dirty="0" err="1">
                <a:solidFill>
                  <a:schemeClr val="tx1"/>
                </a:solidFill>
              </a:rPr>
              <a:t>т</a:t>
            </a:r>
            <a:r>
              <a:rPr lang="ru-RU" b="1" i="1" u="sng" dirty="0" err="1" smtClean="0">
                <a:solidFill>
                  <a:schemeClr val="tx1"/>
                </a:solidFill>
              </a:rPr>
              <a:t>ыс.руб</a:t>
            </a:r>
            <a:r>
              <a:rPr lang="ru-RU" b="1" i="1" u="sng" dirty="0" smtClean="0">
                <a:solidFill>
                  <a:schemeClr val="tx1"/>
                </a:solidFill>
              </a:rPr>
              <a:t>.</a:t>
            </a:r>
            <a:endParaRPr lang="ru-RU" b="1" i="1" u="sng" dirty="0">
              <a:solidFill>
                <a:schemeClr val="tx1"/>
              </a:solidFill>
            </a:endParaRPr>
          </a:p>
        </p:txBody>
      </p:sp>
      <p:pic>
        <p:nvPicPr>
          <p:cNvPr id="1027" name="Picture 3" descr="C:\Users\015KormakovaNO\Desktop\0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4400" y="6172200"/>
            <a:ext cx="2133600" cy="2133600"/>
          </a:xfrm>
          <a:prstGeom prst="rect">
            <a:avLst/>
          </a:prstGeom>
          <a:solidFill>
            <a:srgbClr val="000000">
              <a:alpha val="85098"/>
            </a:srgbClr>
          </a:solidFill>
        </p:spPr>
      </p:pic>
    </p:spTree>
    <p:extLst>
      <p:ext uri="{BB962C8B-B14F-4D97-AF65-F5344CB8AC3E}">
        <p14:creationId xmlns:p14="http://schemas.microsoft.com/office/powerpoint/2010/main" val="159384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27" name="Rectangle 3"/>
          <p:cNvSpPr>
            <a:spLocks noChangeArrowheads="1"/>
          </p:cNvSpPr>
          <p:nvPr/>
        </p:nvSpPr>
        <p:spPr bwMode="auto">
          <a:xfrm>
            <a:off x="3712634" y="1"/>
            <a:ext cx="10557934" cy="33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20000" tIns="62400" rIns="120000" bIns="62400">
            <a:spAutoFit/>
          </a:bodyPr>
          <a:lstStyle/>
          <a:p>
            <a:pPr>
              <a:buSzPct val="100000"/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endParaRPr lang="ru-RU" altLang="ru-RU" sz="1333" b="1" dirty="0">
              <a:solidFill>
                <a:srgbClr val="376092"/>
              </a:solidFill>
              <a:latin typeface="Calibri" pitchFamily="34" charset="0"/>
            </a:endParaRPr>
          </a:p>
        </p:txBody>
      </p:sp>
      <p:sp>
        <p:nvSpPr>
          <p:cNvPr id="34836" name="Прямоугольник 1"/>
          <p:cNvSpPr>
            <a:spLocks noChangeArrowheads="1"/>
          </p:cNvSpPr>
          <p:nvPr/>
        </p:nvSpPr>
        <p:spPr bwMode="auto">
          <a:xfrm>
            <a:off x="4095752" y="298451"/>
            <a:ext cx="8832849" cy="379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1600"/>
              </a:spcAft>
            </a:pPr>
            <a:endParaRPr lang="ru-RU" altLang="ru-RU" sz="1867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9389618"/>
              </p:ext>
            </p:extLst>
          </p:nvPr>
        </p:nvGraphicFramePr>
        <p:xfrm>
          <a:off x="1387476" y="87323"/>
          <a:ext cx="14249400" cy="88071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324"/>
                <a:gridCol w="12115800"/>
                <a:gridCol w="1565276"/>
              </a:tblGrid>
              <a:tr h="69888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Страхователи с расходами на ФОПМ за 2023 год </a:t>
                      </a:r>
                    </a:p>
                    <a:p>
                      <a:pPr algn="ctr"/>
                      <a:r>
                        <a:rPr lang="ru-RU" sz="2500" u="sng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более</a:t>
                      </a:r>
                      <a:r>
                        <a:rPr lang="ru-RU" sz="2500" u="sng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1,0 </a:t>
                      </a:r>
                      <a:r>
                        <a:rPr lang="ru-RU" sz="2500" u="sng" baseline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млн.руб</a:t>
                      </a:r>
                      <a:r>
                        <a:rPr lang="ru-RU" sz="2500" u="sng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500" u="sng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Сумма, </a:t>
                      </a:r>
                      <a:r>
                        <a:rPr lang="ru-RU" sz="2000" i="1" u="sng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млн.руб</a:t>
                      </a:r>
                      <a:r>
                        <a:rPr lang="ru-RU" sz="2000" i="1" u="sng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000" i="1" u="sng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40361">
                <a:tc>
                  <a:txBody>
                    <a:bodyPr/>
                    <a:lstStyle/>
                    <a:p>
                      <a:pPr algn="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Общество с ограниченной ответственностью "Производственная компания "</a:t>
                      </a:r>
                      <a:r>
                        <a:rPr lang="ru-RU" sz="2000" b="0" dirty="0" err="1" smtClean="0">
                          <a:solidFill>
                            <a:schemeClr val="tx1"/>
                          </a:solidFill>
                        </a:rPr>
                        <a:t>Промтрактор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"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9,5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2737">
                <a:tc>
                  <a:txBody>
                    <a:bodyPr/>
                    <a:lstStyle/>
                    <a:p>
                      <a:pPr algn="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Общество с ограниченной ответственностью "</a:t>
                      </a:r>
                      <a:r>
                        <a:rPr lang="ru-RU" sz="20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Канашский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Вагоностроительный завод"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4,1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2737">
                <a:tc>
                  <a:txBody>
                    <a:bodyPr/>
                    <a:lstStyle/>
                    <a:p>
                      <a:pPr algn="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Акционерное общество "Научно-производственный комплекс "Элара" имени Г.А. Ильенко"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3,7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2737">
                <a:tc>
                  <a:txBody>
                    <a:bodyPr/>
                    <a:lstStyle/>
                    <a:p>
                      <a:pPr algn="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Общество с ограниченной ответственностью "Керамика"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3,1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2737">
                <a:tc>
                  <a:txBody>
                    <a:bodyPr/>
                    <a:lstStyle/>
                    <a:p>
                      <a:pPr algn="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Общество с ограниченной ответственностью "Завод промышленного литья"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5,1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2737">
                <a:tc>
                  <a:txBody>
                    <a:bodyPr/>
                    <a:lstStyle/>
                    <a:p>
                      <a:pPr algn="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Общество с ограниченной ответственностью "Автобан - Мост"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2,8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2737">
                <a:tc>
                  <a:txBody>
                    <a:bodyPr/>
                    <a:lstStyle/>
                    <a:p>
                      <a:pPr algn="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Акционерное общество «Чебоксарское производственное объединение имени </a:t>
                      </a:r>
                      <a:r>
                        <a:rPr lang="ru-RU" sz="20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В.И.Чапаева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2,7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2737">
                <a:tc>
                  <a:txBody>
                    <a:bodyPr/>
                    <a:lstStyle/>
                    <a:p>
                      <a:pPr algn="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Акционерное общество "Чебоксарский электроаппаратный завод"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2,6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2737">
                <a:tc>
                  <a:txBody>
                    <a:bodyPr/>
                    <a:lstStyle/>
                    <a:p>
                      <a:pPr algn="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Публичное акционерное общество "Химпром"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2,3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2737">
                <a:tc>
                  <a:txBody>
                    <a:bodyPr/>
                    <a:lstStyle/>
                    <a:p>
                      <a:pPr algn="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Филиал акционерного общества "Дороги и Мосты" Мостоотряд-41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2,2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2737">
                <a:tc>
                  <a:txBody>
                    <a:bodyPr/>
                    <a:lstStyle/>
                    <a:p>
                      <a:pPr algn="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Акционерное общество "</a:t>
                      </a:r>
                      <a:r>
                        <a:rPr lang="ru-RU" sz="20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Электроавтомат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1,8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2737">
                <a:tc>
                  <a:txBody>
                    <a:bodyPr/>
                    <a:lstStyle/>
                    <a:p>
                      <a:pPr algn="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Акционерное общество "</a:t>
                      </a:r>
                      <a:r>
                        <a:rPr lang="ru-RU" sz="20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Шумерлинский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завод специализированных автомобилей"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1,7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2737">
                <a:tc>
                  <a:txBody>
                    <a:bodyPr/>
                    <a:lstStyle/>
                    <a:p>
                      <a:pPr algn="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Общество с ограниченной ответственностью "Группа компаний "Эстет"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1,6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2737">
                <a:tc>
                  <a:txBody>
                    <a:bodyPr/>
                    <a:lstStyle/>
                    <a:p>
                      <a:pPr algn="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Акционерное общество "Чебоксарский завод кабельных изделий "</a:t>
                      </a:r>
                      <a:r>
                        <a:rPr lang="ru-RU" sz="20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Чувашкабель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2737">
                <a:tc>
                  <a:txBody>
                    <a:bodyPr/>
                    <a:lstStyle/>
                    <a:p>
                      <a:pPr algn="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Общество с ограниченной ответственностью Научно-производственное предприятие "</a:t>
                      </a:r>
                      <a:r>
                        <a:rPr lang="ru-RU" sz="20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Экра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07037">
                <a:tc>
                  <a:txBody>
                    <a:bodyPr/>
                    <a:lstStyle/>
                    <a:p>
                      <a:pPr algn="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Общество с ограниченной ответственностью "Производственная компания "Чебоксарский агрегатный завод"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7922">
                <a:tc>
                  <a:txBody>
                    <a:bodyPr/>
                    <a:lstStyle/>
                    <a:p>
                      <a:pPr algn="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Акционерное общество "АККОНД"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7922">
                <a:tc>
                  <a:txBody>
                    <a:bodyPr/>
                    <a:lstStyle/>
                    <a:p>
                      <a:pPr algn="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Закрытое акционерное общество "Чебоксарское предприятие "</a:t>
                      </a:r>
                      <a:r>
                        <a:rPr lang="ru-RU" sz="20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Сеспель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07251">
                <a:tc>
                  <a:txBody>
                    <a:bodyPr/>
                    <a:lstStyle/>
                    <a:p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по страхователям с расходами на ФОПМ за 2023г. более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1,0 </a:t>
                      </a:r>
                      <a:r>
                        <a:rPr lang="ru-RU" sz="20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млн.руб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47,3</a:t>
                      </a:r>
                    </a:p>
                    <a:p>
                      <a:pPr algn="ctr"/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млн.руб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pSp>
        <p:nvGrpSpPr>
          <p:cNvPr id="27" name="Group 47">
            <a:extLst>
              <a:ext uri="{FF2B5EF4-FFF2-40B4-BE49-F238E27FC236}">
                <a16:creationId xmlns:a16="http://schemas.microsoft.com/office/drawing/2014/main" xmlns="" id="{A19E95C1-44B7-5941-A77E-45C75DB8EAFB}"/>
              </a:ext>
            </a:extLst>
          </p:cNvPr>
          <p:cNvGrpSpPr/>
          <p:nvPr/>
        </p:nvGrpSpPr>
        <p:grpSpPr>
          <a:xfrm>
            <a:off x="117450" y="166875"/>
            <a:ext cx="1080286" cy="1254644"/>
            <a:chOff x="634994" y="7556702"/>
            <a:chExt cx="914452" cy="1075534"/>
          </a:xfrm>
        </p:grpSpPr>
        <p:pic>
          <p:nvPicPr>
            <p:cNvPr id="28" name="object 5">
              <a:extLst>
                <a:ext uri="{FF2B5EF4-FFF2-40B4-BE49-F238E27FC236}">
                  <a16:creationId xmlns:a16="http://schemas.microsoft.com/office/drawing/2014/main" xmlns="" id="{0ECA3D47-D73F-E14C-8F56-3257F3C5B0B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7218" y="8429396"/>
              <a:ext cx="163266" cy="78676"/>
            </a:xfrm>
            <a:prstGeom prst="rect">
              <a:avLst/>
            </a:prstGeom>
          </p:spPr>
        </p:pic>
        <p:pic>
          <p:nvPicPr>
            <p:cNvPr id="29" name="object 6">
              <a:extLst>
                <a:ext uri="{FF2B5EF4-FFF2-40B4-BE49-F238E27FC236}">
                  <a16:creationId xmlns:a16="http://schemas.microsoft.com/office/drawing/2014/main" xmlns="" id="{54DFBAC4-6384-4043-B7AB-6E477911FD3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2641" y="8430279"/>
              <a:ext cx="341118" cy="89959"/>
            </a:xfrm>
            <a:prstGeom prst="rect">
              <a:avLst/>
            </a:prstGeom>
          </p:spPr>
        </p:pic>
        <p:sp>
          <p:nvSpPr>
            <p:cNvPr id="30" name="object 7">
              <a:extLst>
                <a:ext uri="{FF2B5EF4-FFF2-40B4-BE49-F238E27FC236}">
                  <a16:creationId xmlns:a16="http://schemas.microsoft.com/office/drawing/2014/main" xmlns="" id="{B360366A-6229-D34C-8ABD-0984FCC8EDD8}"/>
                </a:ext>
              </a:extLst>
            </p:cNvPr>
            <p:cNvSpPr/>
            <p:nvPr/>
          </p:nvSpPr>
          <p:spPr>
            <a:xfrm>
              <a:off x="1192096" y="84302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70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70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8">
              <a:extLst>
                <a:ext uri="{FF2B5EF4-FFF2-40B4-BE49-F238E27FC236}">
                  <a16:creationId xmlns:a16="http://schemas.microsoft.com/office/drawing/2014/main" xmlns="" id="{2A0B9DA9-576E-5F45-98B3-DDCEC0390609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74796" y="8430279"/>
              <a:ext cx="66154" cy="76911"/>
            </a:xfrm>
            <a:prstGeom prst="rect">
              <a:avLst/>
            </a:prstGeom>
          </p:spPr>
        </p:pic>
        <p:pic>
          <p:nvPicPr>
            <p:cNvPr id="32" name="object 9">
              <a:extLst>
                <a:ext uri="{FF2B5EF4-FFF2-40B4-BE49-F238E27FC236}">
                  <a16:creationId xmlns:a16="http://schemas.microsoft.com/office/drawing/2014/main" xmlns="" id="{920488C4-F170-904D-8568-912251DB6E3B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69272" y="8430277"/>
              <a:ext cx="85153" cy="76923"/>
            </a:xfrm>
            <a:prstGeom prst="rect">
              <a:avLst/>
            </a:prstGeom>
          </p:spPr>
        </p:pic>
        <p:sp>
          <p:nvSpPr>
            <p:cNvPr id="33" name="object 10">
              <a:extLst>
                <a:ext uri="{FF2B5EF4-FFF2-40B4-BE49-F238E27FC236}">
                  <a16:creationId xmlns:a16="http://schemas.microsoft.com/office/drawing/2014/main" xmlns="" id="{2EC8B7FF-7F96-304A-AF0B-09A5706CB567}"/>
                </a:ext>
              </a:extLst>
            </p:cNvPr>
            <p:cNvSpPr/>
            <p:nvPr/>
          </p:nvSpPr>
          <p:spPr>
            <a:xfrm>
              <a:off x="1482771" y="8430279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70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11">
              <a:extLst>
                <a:ext uri="{FF2B5EF4-FFF2-40B4-BE49-F238E27FC236}">
                  <a16:creationId xmlns:a16="http://schemas.microsoft.com/office/drawing/2014/main" xmlns="" id="{86F243BE-F416-A648-BCFC-B667C51B2616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4994" y="8541165"/>
              <a:ext cx="188554" cy="82626"/>
            </a:xfrm>
            <a:prstGeom prst="rect">
              <a:avLst/>
            </a:prstGeom>
          </p:spPr>
        </p:pic>
        <p:pic>
          <p:nvPicPr>
            <p:cNvPr id="35" name="object 12">
              <a:extLst>
                <a:ext uri="{FF2B5EF4-FFF2-40B4-BE49-F238E27FC236}">
                  <a16:creationId xmlns:a16="http://schemas.microsoft.com/office/drawing/2014/main" xmlns="" id="{596D7822-8887-3A47-97D1-FB22B43410C1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45724" y="8544010"/>
              <a:ext cx="164275" cy="88226"/>
            </a:xfrm>
            <a:prstGeom prst="rect">
              <a:avLst/>
            </a:prstGeom>
          </p:spPr>
        </p:pic>
        <p:pic>
          <p:nvPicPr>
            <p:cNvPr id="36" name="object 13">
              <a:extLst>
                <a:ext uri="{FF2B5EF4-FFF2-40B4-BE49-F238E27FC236}">
                  <a16:creationId xmlns:a16="http://schemas.microsoft.com/office/drawing/2014/main" xmlns="" id="{D8B163FE-8973-404D-8E08-58D9EF9B9606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7757" y="8543142"/>
              <a:ext cx="319289" cy="78663"/>
            </a:xfrm>
            <a:prstGeom prst="rect">
              <a:avLst/>
            </a:prstGeom>
          </p:spPr>
        </p:pic>
        <p:pic>
          <p:nvPicPr>
            <p:cNvPr id="37" name="object 14">
              <a:extLst>
                <a:ext uri="{FF2B5EF4-FFF2-40B4-BE49-F238E27FC236}">
                  <a16:creationId xmlns:a16="http://schemas.microsoft.com/office/drawing/2014/main" xmlns="" id="{7E5F990C-0C85-284A-BA6B-BD014A99F8EE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96605" y="8544012"/>
              <a:ext cx="66471" cy="76911"/>
            </a:xfrm>
            <a:prstGeom prst="rect">
              <a:avLst/>
            </a:prstGeom>
          </p:spPr>
        </p:pic>
        <p:pic>
          <p:nvPicPr>
            <p:cNvPr id="38" name="object 15">
              <a:extLst>
                <a:ext uri="{FF2B5EF4-FFF2-40B4-BE49-F238E27FC236}">
                  <a16:creationId xmlns:a16="http://schemas.microsoft.com/office/drawing/2014/main" xmlns="" id="{DA5A55AC-4B6C-514F-83B9-4B935DBE48ED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82771" y="8544012"/>
              <a:ext cx="66471" cy="76911"/>
            </a:xfrm>
            <a:prstGeom prst="rect">
              <a:avLst/>
            </a:prstGeom>
          </p:spPr>
        </p:pic>
        <p:sp>
          <p:nvSpPr>
            <p:cNvPr id="39" name="object 16">
              <a:extLst>
                <a:ext uri="{FF2B5EF4-FFF2-40B4-BE49-F238E27FC236}">
                  <a16:creationId xmlns:a16="http://schemas.microsoft.com/office/drawing/2014/main" xmlns="" id="{F3D7E595-2F2D-CE4B-8312-46BC95AF60EB}"/>
                </a:ext>
              </a:extLst>
            </p:cNvPr>
            <p:cNvSpPr/>
            <p:nvPr/>
          </p:nvSpPr>
          <p:spPr>
            <a:xfrm>
              <a:off x="1489430" y="8408555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4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17">
              <a:extLst>
                <a:ext uri="{FF2B5EF4-FFF2-40B4-BE49-F238E27FC236}">
                  <a16:creationId xmlns:a16="http://schemas.microsoft.com/office/drawing/2014/main" xmlns="" id="{34418427-8B52-414E-A3C5-A4EDAE0BD4DC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4093" y="7556702"/>
              <a:ext cx="895848" cy="7691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7275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-193917" y="264583"/>
            <a:ext cx="18431934" cy="448734"/>
            <a:chOff x="-53" y="0"/>
            <a:chExt cx="6531" cy="212"/>
          </a:xfrm>
        </p:grpSpPr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794" y="0"/>
              <a:ext cx="4988" cy="15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buSzPct val="100000"/>
                <a:tabLst>
                  <a:tab pos="0" algn="l"/>
                  <a:tab pos="1451427" algn="l"/>
                  <a:tab pos="2902854" algn="l"/>
                  <a:tab pos="4354281" algn="l"/>
                  <a:tab pos="5805708" algn="l"/>
                  <a:tab pos="7257136" algn="l"/>
                  <a:tab pos="8708563" algn="l"/>
                  <a:tab pos="10159990" algn="l"/>
                  <a:tab pos="11611417" algn="l"/>
                  <a:tab pos="13062844" algn="l"/>
                  <a:tab pos="14514271" algn="l"/>
                  <a:tab pos="15965698" algn="l"/>
                </a:tabLst>
              </a:pPr>
              <a:r>
                <a:rPr lang="ru-RU" altLang="ru-RU" sz="1500" b="1" dirty="0">
                  <a:solidFill>
                    <a:srgbClr val="376092"/>
                  </a:solidFill>
                  <a:latin typeface="Montserrat Medium"/>
                </a:rPr>
                <a:t>ОБЯЗАТЕЛЬНОЕ СОЦИАЛЬНОЕ СТРАХОВАНИЕ ОТ НЕСЧАСТНЫХ СЛУЧАЕВ НА ПРОИЗВОДСТВЕ И ПРОФЕССИОНАЛЬНЫХ ЗАБОЛЕВАНИЙ</a:t>
              </a:r>
            </a:p>
          </p:txBody>
        </p:sp>
        <p:sp>
          <p:nvSpPr>
            <p:cNvPr id="12" name="Freeform 10"/>
            <p:cNvSpPr>
              <a:spLocks noChangeArrowheads="1"/>
            </p:cNvSpPr>
            <p:nvPr/>
          </p:nvSpPr>
          <p:spPr bwMode="auto">
            <a:xfrm>
              <a:off x="-53" y="168"/>
              <a:ext cx="6531" cy="44"/>
            </a:xfrm>
            <a:custGeom>
              <a:avLst/>
              <a:gdLst>
                <a:gd name="T0" fmla="*/ 0 w 10369152"/>
                <a:gd name="T1" fmla="*/ 0 h 71519"/>
                <a:gd name="T2" fmla="*/ 0 w 10369152"/>
                <a:gd name="T3" fmla="*/ 0 h 71519"/>
                <a:gd name="T4" fmla="*/ 0 w 10369152"/>
                <a:gd name="T5" fmla="*/ 0 h 71519"/>
                <a:gd name="T6" fmla="*/ 0 w 10369152"/>
                <a:gd name="T7" fmla="*/ 0 h 71519"/>
                <a:gd name="T8" fmla="*/ 0 w 10369152"/>
                <a:gd name="T9" fmla="*/ 0 h 715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69152"/>
                <a:gd name="T16" fmla="*/ 0 h 71519"/>
                <a:gd name="T17" fmla="*/ 10369152 w 10369152"/>
                <a:gd name="T18" fmla="*/ 71519 h 715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69152" h="71519">
                  <a:moveTo>
                    <a:pt x="1374431" y="27349"/>
                  </a:moveTo>
                  <a:lnTo>
                    <a:pt x="8994721" y="27349"/>
                  </a:lnTo>
                  <a:lnTo>
                    <a:pt x="8994721" y="44170"/>
                  </a:lnTo>
                  <a:lnTo>
                    <a:pt x="1374431" y="44170"/>
                  </a:lnTo>
                  <a:lnTo>
                    <a:pt x="1374431" y="27349"/>
                  </a:lnTo>
                  <a:close/>
                </a:path>
              </a:pathLst>
            </a:custGeom>
            <a:solidFill>
              <a:srgbClr val="4F81BD"/>
            </a:solidFill>
            <a:ln w="25560" cap="flat">
              <a:solidFill>
                <a:srgbClr val="385D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5765800" y="5486400"/>
            <a:ext cx="4800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ru-RU" altLang="ru-RU" sz="4000" b="1" dirty="0">
                <a:solidFill>
                  <a:schemeClr val="tx2"/>
                </a:solidFill>
                <a:latin typeface="Montserrat Medium"/>
                <a:cs typeface="Times New Roman" panose="02020603050405020304" pitchFamily="18" charset="0"/>
              </a:rPr>
              <a:t>https</a:t>
            </a:r>
            <a:r>
              <a:rPr lang="ru-RU" altLang="ru-RU" sz="4000" b="1" dirty="0" smtClean="0">
                <a:solidFill>
                  <a:schemeClr val="tx2"/>
                </a:solidFill>
                <a:latin typeface="Montserrat Medium"/>
                <a:cs typeface="Times New Roman" panose="02020603050405020304" pitchFamily="18" charset="0"/>
              </a:rPr>
              <a:t>://sfr.gov.ru</a:t>
            </a:r>
            <a:endParaRPr lang="ru-RU" altLang="ru-RU" sz="4000" b="1" dirty="0">
              <a:solidFill>
                <a:schemeClr val="tx2"/>
              </a:solidFill>
              <a:latin typeface="Montserrat Medium"/>
              <a:cs typeface="Times New Roman" panose="02020603050405020304" pitchFamily="18" charset="0"/>
            </a:endParaRPr>
          </a:p>
        </p:txBody>
      </p:sp>
      <p:pic>
        <p:nvPicPr>
          <p:cNvPr id="8" name="object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690" y="2971800"/>
            <a:ext cx="2358322" cy="235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ject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163" y="2667000"/>
            <a:ext cx="2267591" cy="2267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ject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9750" y="2819400"/>
            <a:ext cx="2200472" cy="251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4769750" y="7050314"/>
            <a:ext cx="7620000" cy="13861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  <a:latin typeface="Montserrat Medium"/>
              </a:rPr>
              <a:t>телефон:  (8352) 30-3</a:t>
            </a:r>
            <a:r>
              <a:rPr lang="en-US" sz="4000" b="1" dirty="0" smtClean="0">
                <a:solidFill>
                  <a:schemeClr val="tx2"/>
                </a:solidFill>
                <a:latin typeface="Montserrat Medium"/>
              </a:rPr>
              <a:t>6</a:t>
            </a:r>
            <a:r>
              <a:rPr lang="ru-RU" sz="4000" b="1" dirty="0" smtClean="0">
                <a:solidFill>
                  <a:schemeClr val="tx2"/>
                </a:solidFill>
                <a:latin typeface="Montserrat Medium"/>
              </a:rPr>
              <a:t>-60</a:t>
            </a:r>
          </a:p>
        </p:txBody>
      </p:sp>
      <p:sp>
        <p:nvSpPr>
          <p:cNvPr id="16" name="object 2"/>
          <p:cNvSpPr txBox="1">
            <a:spLocks/>
          </p:cNvSpPr>
          <p:nvPr/>
        </p:nvSpPr>
        <p:spPr bwMode="auto">
          <a:xfrm>
            <a:off x="2412999" y="750388"/>
            <a:ext cx="10931209" cy="1551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5100" b="0" i="0">
                <a:solidFill>
                  <a:srgbClr val="594F8C"/>
                </a:solidFill>
                <a:latin typeface="Calibri-Light"/>
                <a:ea typeface="+mj-ea"/>
                <a:cs typeface="Calibri-Light"/>
              </a:defRPr>
            </a:lvl1pPr>
          </a:lstStyle>
          <a:p>
            <a:pPr marL="70485" algn="ctr" defTabSz="914400">
              <a:spcBef>
                <a:spcPts val="100"/>
              </a:spcBef>
            </a:pPr>
            <a:r>
              <a:rPr lang="ru-RU" sz="5000" b="1" spc="70" dirty="0" smtClean="0">
                <a:solidFill>
                  <a:schemeClr val="tx2"/>
                </a:solidFill>
                <a:latin typeface="Montserrat Medium"/>
                <a:cs typeface="Times New Roman" panose="02020603050405020304" pitchFamily="18" charset="0"/>
              </a:rPr>
              <a:t>БЛАГОДАРИМ</a:t>
            </a:r>
            <a:br>
              <a:rPr lang="ru-RU" sz="5000" b="1" spc="70" dirty="0" smtClean="0">
                <a:solidFill>
                  <a:schemeClr val="tx2"/>
                </a:solidFill>
                <a:latin typeface="Montserrat Medium"/>
                <a:cs typeface="Times New Roman" panose="02020603050405020304" pitchFamily="18" charset="0"/>
              </a:rPr>
            </a:br>
            <a:r>
              <a:rPr lang="ru-RU" sz="5000" b="1" spc="155" dirty="0" smtClean="0">
                <a:solidFill>
                  <a:schemeClr val="tx2"/>
                </a:solidFill>
                <a:latin typeface="Montserrat Medium"/>
                <a:cs typeface="Times New Roman" panose="02020603050405020304" pitchFamily="18" charset="0"/>
              </a:rPr>
              <a:t> </a:t>
            </a:r>
            <a:r>
              <a:rPr lang="ru-RU" sz="5000" b="1" spc="65" dirty="0" smtClean="0">
                <a:solidFill>
                  <a:schemeClr val="tx2"/>
                </a:solidFill>
                <a:latin typeface="Montserrat Medium"/>
                <a:cs typeface="Times New Roman" panose="02020603050405020304" pitchFamily="18" charset="0"/>
              </a:rPr>
              <a:t>ЗА  </a:t>
            </a:r>
            <a:r>
              <a:rPr lang="ru-RU" sz="5000" b="1" spc="25" dirty="0" smtClean="0">
                <a:solidFill>
                  <a:schemeClr val="tx2"/>
                </a:solidFill>
                <a:latin typeface="Montserrat Medium"/>
                <a:cs typeface="Times New Roman" panose="02020603050405020304" pitchFamily="18" charset="0"/>
              </a:rPr>
              <a:t>ВНИМАНИЕ !</a:t>
            </a:r>
            <a:endParaRPr lang="ru-RU" sz="5000" b="1" spc="25" dirty="0">
              <a:solidFill>
                <a:schemeClr val="tx2"/>
              </a:solidFill>
              <a:latin typeface="Montserrat Medium"/>
              <a:cs typeface="Times New Roman" panose="02020603050405020304" pitchFamily="18" charset="0"/>
            </a:endParaRPr>
          </a:p>
        </p:txBody>
      </p:sp>
      <p:grpSp>
        <p:nvGrpSpPr>
          <p:cNvPr id="13" name="Group 42">
            <a:extLst>
              <a:ext uri="{FF2B5EF4-FFF2-40B4-BE49-F238E27FC236}">
                <a16:creationId xmlns="" xmlns:a16="http://schemas.microsoft.com/office/drawing/2014/main" id="{5341BFC1-DEC6-D443-AA48-712E3409A9FE}"/>
              </a:ext>
            </a:extLst>
          </p:cNvPr>
          <p:cNvGrpSpPr/>
          <p:nvPr/>
        </p:nvGrpSpPr>
        <p:grpSpPr>
          <a:xfrm>
            <a:off x="137319" y="37934"/>
            <a:ext cx="740394" cy="675382"/>
            <a:chOff x="634994" y="480009"/>
            <a:chExt cx="914452" cy="1075526"/>
          </a:xfrm>
        </p:grpSpPr>
        <p:pic>
          <p:nvPicPr>
            <p:cNvPr id="18" name="object 5">
              <a:extLst>
                <a:ext uri="{FF2B5EF4-FFF2-40B4-BE49-F238E27FC236}">
                  <a16:creationId xmlns="" xmlns:a16="http://schemas.microsoft.com/office/drawing/2014/main" id="{57E87D32-4F8D-114B-A5EF-359F0D123C81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7218" y="1352696"/>
              <a:ext cx="163266" cy="78676"/>
            </a:xfrm>
            <a:prstGeom prst="rect">
              <a:avLst/>
            </a:prstGeom>
          </p:spPr>
        </p:pic>
        <p:pic>
          <p:nvPicPr>
            <p:cNvPr id="19" name="object 6">
              <a:extLst>
                <a:ext uri="{FF2B5EF4-FFF2-40B4-BE49-F238E27FC236}">
                  <a16:creationId xmlns="" xmlns:a16="http://schemas.microsoft.com/office/drawing/2014/main" id="{6B8011D9-FAE9-FE44-B9E0-A6239CCA1F0F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2641" y="1353580"/>
              <a:ext cx="341118" cy="89957"/>
            </a:xfrm>
            <a:prstGeom prst="rect">
              <a:avLst/>
            </a:prstGeom>
          </p:spPr>
        </p:pic>
        <p:sp>
          <p:nvSpPr>
            <p:cNvPr id="20" name="object 7">
              <a:extLst>
                <a:ext uri="{FF2B5EF4-FFF2-40B4-BE49-F238E27FC236}">
                  <a16:creationId xmlns="" xmlns:a16="http://schemas.microsoft.com/office/drawing/2014/main" id="{7048239A-D426-0140-A3DA-CB254ED2F2DB}"/>
                </a:ext>
              </a:extLst>
            </p:cNvPr>
            <p:cNvSpPr/>
            <p:nvPr/>
          </p:nvSpPr>
          <p:spPr>
            <a:xfrm>
              <a:off x="1192096" y="13535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69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8">
              <a:extLst>
                <a:ext uri="{FF2B5EF4-FFF2-40B4-BE49-F238E27FC236}">
                  <a16:creationId xmlns="" xmlns:a16="http://schemas.microsoft.com/office/drawing/2014/main" id="{3684C51C-76C0-9549-AF92-F9F27CDB6B1F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74796" y="1353580"/>
              <a:ext cx="66154" cy="76911"/>
            </a:xfrm>
            <a:prstGeom prst="rect">
              <a:avLst/>
            </a:prstGeom>
          </p:spPr>
        </p:pic>
        <p:pic>
          <p:nvPicPr>
            <p:cNvPr id="22" name="object 9">
              <a:extLst>
                <a:ext uri="{FF2B5EF4-FFF2-40B4-BE49-F238E27FC236}">
                  <a16:creationId xmlns="" xmlns:a16="http://schemas.microsoft.com/office/drawing/2014/main" id="{7BD81F78-1ABB-BC44-80EE-178E16124BEF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69272" y="1353577"/>
              <a:ext cx="85153" cy="76923"/>
            </a:xfrm>
            <a:prstGeom prst="rect">
              <a:avLst/>
            </a:prstGeom>
          </p:spPr>
        </p:pic>
        <p:sp>
          <p:nvSpPr>
            <p:cNvPr id="23" name="object 10">
              <a:extLst>
                <a:ext uri="{FF2B5EF4-FFF2-40B4-BE49-F238E27FC236}">
                  <a16:creationId xmlns="" xmlns:a16="http://schemas.microsoft.com/office/drawing/2014/main" id="{ECC1A50B-90A1-1149-90FD-142FA8399184}"/>
                </a:ext>
              </a:extLst>
            </p:cNvPr>
            <p:cNvSpPr/>
            <p:nvPr/>
          </p:nvSpPr>
          <p:spPr>
            <a:xfrm>
              <a:off x="1482771" y="1353580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69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11">
              <a:extLst>
                <a:ext uri="{FF2B5EF4-FFF2-40B4-BE49-F238E27FC236}">
                  <a16:creationId xmlns="" xmlns:a16="http://schemas.microsoft.com/office/drawing/2014/main" id="{D2F5C09F-AF7F-1B48-A914-03E2AF0B1595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4994" y="1464464"/>
              <a:ext cx="188554" cy="82626"/>
            </a:xfrm>
            <a:prstGeom prst="rect">
              <a:avLst/>
            </a:prstGeom>
          </p:spPr>
        </p:pic>
        <p:pic>
          <p:nvPicPr>
            <p:cNvPr id="25" name="object 12">
              <a:extLst>
                <a:ext uri="{FF2B5EF4-FFF2-40B4-BE49-F238E27FC236}">
                  <a16:creationId xmlns="" xmlns:a16="http://schemas.microsoft.com/office/drawing/2014/main" id="{C8C63F20-E632-A641-A3CE-98D99A4FF06E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45724" y="1467309"/>
              <a:ext cx="164275" cy="88226"/>
            </a:xfrm>
            <a:prstGeom prst="rect">
              <a:avLst/>
            </a:prstGeom>
          </p:spPr>
        </p:pic>
        <p:pic>
          <p:nvPicPr>
            <p:cNvPr id="26" name="object 13">
              <a:extLst>
                <a:ext uri="{FF2B5EF4-FFF2-40B4-BE49-F238E27FC236}">
                  <a16:creationId xmlns="" xmlns:a16="http://schemas.microsoft.com/office/drawing/2014/main" id="{3A9345E8-757E-514C-BB35-74A822A7A6EE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57757" y="1466442"/>
              <a:ext cx="319289" cy="78663"/>
            </a:xfrm>
            <a:prstGeom prst="rect">
              <a:avLst/>
            </a:prstGeom>
          </p:spPr>
        </p:pic>
        <p:pic>
          <p:nvPicPr>
            <p:cNvPr id="27" name="object 14">
              <a:extLst>
                <a:ext uri="{FF2B5EF4-FFF2-40B4-BE49-F238E27FC236}">
                  <a16:creationId xmlns="" xmlns:a16="http://schemas.microsoft.com/office/drawing/2014/main" id="{6484D725-2216-784C-B6E0-9F57DDB757F8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96605" y="1467312"/>
              <a:ext cx="66471" cy="76911"/>
            </a:xfrm>
            <a:prstGeom prst="rect">
              <a:avLst/>
            </a:prstGeom>
          </p:spPr>
        </p:pic>
        <p:pic>
          <p:nvPicPr>
            <p:cNvPr id="28" name="object 15">
              <a:extLst>
                <a:ext uri="{FF2B5EF4-FFF2-40B4-BE49-F238E27FC236}">
                  <a16:creationId xmlns="" xmlns:a16="http://schemas.microsoft.com/office/drawing/2014/main" id="{ACEBBB1E-F0DB-AC43-8527-196F5984DA60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82771" y="1467312"/>
              <a:ext cx="66471" cy="76911"/>
            </a:xfrm>
            <a:prstGeom prst="rect">
              <a:avLst/>
            </a:prstGeom>
          </p:spPr>
        </p:pic>
        <p:sp>
          <p:nvSpPr>
            <p:cNvPr id="29" name="object 16">
              <a:extLst>
                <a:ext uri="{FF2B5EF4-FFF2-40B4-BE49-F238E27FC236}">
                  <a16:creationId xmlns="" xmlns:a16="http://schemas.microsoft.com/office/drawing/2014/main" id="{3815019A-18E6-CE44-B777-DA50B134DEDB}"/>
                </a:ext>
              </a:extLst>
            </p:cNvPr>
            <p:cNvSpPr/>
            <p:nvPr/>
          </p:nvSpPr>
          <p:spPr>
            <a:xfrm>
              <a:off x="1489430" y="1331849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5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17">
              <a:extLst>
                <a:ext uri="{FF2B5EF4-FFF2-40B4-BE49-F238E27FC236}">
                  <a16:creationId xmlns="" xmlns:a16="http://schemas.microsoft.com/office/drawing/2014/main" id="{8DEA4567-2094-E24F-AD00-26CB5CF95E0B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44093" y="480009"/>
              <a:ext cx="895848" cy="7691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0052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-284228" y="264583"/>
            <a:ext cx="18431934" cy="436034"/>
            <a:chOff x="-85" y="0"/>
            <a:chExt cx="6531" cy="206"/>
          </a:xfrm>
        </p:grpSpPr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794" y="0"/>
              <a:ext cx="4988" cy="15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buSzPct val="100000"/>
                <a:tabLst>
                  <a:tab pos="0" algn="l"/>
                  <a:tab pos="1451427" algn="l"/>
                  <a:tab pos="2902854" algn="l"/>
                  <a:tab pos="4354281" algn="l"/>
                  <a:tab pos="5805708" algn="l"/>
                  <a:tab pos="7257136" algn="l"/>
                  <a:tab pos="8708563" algn="l"/>
                  <a:tab pos="10159990" algn="l"/>
                  <a:tab pos="11611417" algn="l"/>
                  <a:tab pos="13062844" algn="l"/>
                  <a:tab pos="14514271" algn="l"/>
                  <a:tab pos="15965698" algn="l"/>
                </a:tabLst>
              </a:pPr>
              <a:r>
                <a:rPr lang="ru-RU" altLang="ru-RU" sz="1500" b="1" dirty="0">
                  <a:solidFill>
                    <a:srgbClr val="376092"/>
                  </a:solidFill>
                  <a:latin typeface="Montserrat Medium"/>
                </a:rPr>
                <a:t>ОБЯЗАТЕЛЬНОЕ СОЦИАЛЬНОЕ СТРАХОВАНИЕ ОТ НЕСЧАСТНЫХ СЛУЧАЕВ НА ПРОИЗВОДСТВЕ И ПРОФЕССИОНАЛЬНЫХ ЗАБОЛЕВАНИЙ</a:t>
              </a:r>
            </a:p>
          </p:txBody>
        </p:sp>
        <p:sp>
          <p:nvSpPr>
            <p:cNvPr id="12" name="Freeform 10"/>
            <p:cNvSpPr>
              <a:spLocks noChangeArrowheads="1"/>
            </p:cNvSpPr>
            <p:nvPr/>
          </p:nvSpPr>
          <p:spPr bwMode="auto">
            <a:xfrm>
              <a:off x="-85" y="162"/>
              <a:ext cx="6531" cy="44"/>
            </a:xfrm>
            <a:custGeom>
              <a:avLst/>
              <a:gdLst>
                <a:gd name="T0" fmla="*/ 0 w 10369152"/>
                <a:gd name="T1" fmla="*/ 0 h 71519"/>
                <a:gd name="T2" fmla="*/ 0 w 10369152"/>
                <a:gd name="T3" fmla="*/ 0 h 71519"/>
                <a:gd name="T4" fmla="*/ 0 w 10369152"/>
                <a:gd name="T5" fmla="*/ 0 h 71519"/>
                <a:gd name="T6" fmla="*/ 0 w 10369152"/>
                <a:gd name="T7" fmla="*/ 0 h 71519"/>
                <a:gd name="T8" fmla="*/ 0 w 10369152"/>
                <a:gd name="T9" fmla="*/ 0 h 715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69152"/>
                <a:gd name="T16" fmla="*/ 0 h 71519"/>
                <a:gd name="T17" fmla="*/ 10369152 w 10369152"/>
                <a:gd name="T18" fmla="*/ 71519 h 715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69152" h="71519">
                  <a:moveTo>
                    <a:pt x="1374431" y="27349"/>
                  </a:moveTo>
                  <a:lnTo>
                    <a:pt x="8994721" y="27349"/>
                  </a:lnTo>
                  <a:lnTo>
                    <a:pt x="8994721" y="44170"/>
                  </a:lnTo>
                  <a:lnTo>
                    <a:pt x="1374431" y="44170"/>
                  </a:lnTo>
                  <a:lnTo>
                    <a:pt x="1374431" y="27349"/>
                  </a:lnTo>
                  <a:close/>
                </a:path>
              </a:pathLst>
            </a:custGeom>
            <a:solidFill>
              <a:srgbClr val="4F81BD"/>
            </a:solidFill>
            <a:ln w="25560" cap="flat">
              <a:solidFill>
                <a:srgbClr val="385D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</p:grp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1932120" y="2037173"/>
            <a:ext cx="13739270" cy="1010827"/>
            <a:chOff x="0" y="1094"/>
            <a:chExt cx="5760" cy="1565"/>
          </a:xfrm>
          <a:solidFill>
            <a:schemeClr val="accent1"/>
          </a:solidFill>
        </p:grpSpPr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515" y="1094"/>
              <a:ext cx="5245" cy="1565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E6E0EC"/>
              </a:solidFill>
            </a:ln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92075" tIns="46038" rIns="92075" bIns="46038"/>
            <a:lstStyle/>
            <a:p>
              <a:pPr algn="ctr">
                <a:spcBef>
                  <a:spcPct val="100000"/>
                </a:spcBef>
                <a:defRPr/>
              </a:pPr>
              <a:r>
                <a:rPr lang="ru-RU" sz="2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 Medium"/>
                </a:rPr>
                <a:t>Задачи обязательного социального страхования от несчастных случаев на производстве </a:t>
              </a:r>
              <a:r>
                <a:rPr lang="ru-RU" sz="25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 Medium"/>
                </a:rPr>
                <a:t>и </a:t>
              </a:r>
              <a:r>
                <a:rPr lang="ru-RU" sz="2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 Medium"/>
                </a:rPr>
                <a:t>профессиональных заболеваний</a:t>
              </a:r>
            </a:p>
          </p:txBody>
        </p:sp>
        <p:sp>
          <p:nvSpPr>
            <p:cNvPr id="10" name="Line 4"/>
            <p:cNvSpPr>
              <a:spLocks noChangeShapeType="1"/>
            </p:cNvSpPr>
            <p:nvPr/>
          </p:nvSpPr>
          <p:spPr bwMode="auto">
            <a:xfrm>
              <a:off x="0" y="1094"/>
              <a:ext cx="5760" cy="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</p:grpSp>
      <p:pic>
        <p:nvPicPr>
          <p:cNvPr id="14" name="Picture 17" descr="rukopozhat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437" y="3694523"/>
            <a:ext cx="1624594" cy="1664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5" descr="depositphotos_1059105-Builder-with-crutch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813" y="7416800"/>
            <a:ext cx="170968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8" descr="3245090_f24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37" y="5565474"/>
            <a:ext cx="1624594" cy="131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AutoShape 5"/>
          <p:cNvSpPr>
            <a:spLocks noChangeArrowheads="1"/>
          </p:cNvSpPr>
          <p:nvPr/>
        </p:nvSpPr>
        <p:spPr bwMode="gray">
          <a:xfrm>
            <a:off x="3159393" y="4038600"/>
            <a:ext cx="12568134" cy="1047749"/>
          </a:xfrm>
          <a:prstGeom prst="roundRect">
            <a:avLst>
              <a:gd name="adj" fmla="val 9106"/>
            </a:avLst>
          </a:prstGeom>
          <a:solidFill>
            <a:schemeClr val="accent1"/>
          </a:solidFill>
          <a:ln>
            <a:solidFill>
              <a:srgbClr val="E6E0EC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145143" tIns="72571" rIns="145143" bIns="72571" anchor="ctr"/>
          <a:lstStyle/>
          <a:p>
            <a:pPr marL="141111" algn="ctr">
              <a:defRPr/>
            </a:pPr>
            <a:r>
              <a:rPr kumimoji="1"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tserrat Medium"/>
                <a:cs typeface="Arial" charset="0"/>
              </a:rPr>
              <a:t>Обеспечение экономической заинтересованности </a:t>
            </a:r>
          </a:p>
          <a:p>
            <a:pPr marL="141111" algn="ctr">
              <a:defRPr/>
            </a:pPr>
            <a:r>
              <a:rPr kumimoji="1"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tserrat Medium"/>
                <a:cs typeface="Arial" charset="0"/>
              </a:rPr>
              <a:t>субъектов страхования  в снижении профессионального риска</a:t>
            </a:r>
            <a:endParaRPr kumimoji="1" lang="en-US" sz="25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tserrat Medium"/>
              <a:cs typeface="Arial" charset="0"/>
            </a:endParaRPr>
          </a:p>
        </p:txBody>
      </p:sp>
      <p:sp>
        <p:nvSpPr>
          <p:cNvPr id="18" name="AutoShape 3"/>
          <p:cNvSpPr>
            <a:spLocks noChangeArrowheads="1"/>
          </p:cNvSpPr>
          <p:nvPr/>
        </p:nvSpPr>
        <p:spPr bwMode="gray">
          <a:xfrm>
            <a:off x="3159392" y="7391400"/>
            <a:ext cx="12568135" cy="1295400"/>
          </a:xfrm>
          <a:prstGeom prst="roundRect">
            <a:avLst>
              <a:gd name="adj" fmla="val 9106"/>
            </a:avLst>
          </a:prstGeom>
          <a:solidFill>
            <a:schemeClr val="accent1"/>
          </a:solidFill>
          <a:ln>
            <a:solidFill>
              <a:srgbClr val="F2F2F2"/>
            </a:solidFill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lIns="145143" tIns="72571" rIns="145143" bIns="72571" anchor="ctr"/>
          <a:lstStyle/>
          <a:p>
            <a:pPr marL="141111" algn="ctr">
              <a:defRPr/>
            </a:pPr>
            <a:r>
              <a:rPr kumimoji="1"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tserrat Medium"/>
                <a:cs typeface="Arial" charset="0"/>
              </a:rPr>
              <a:t>Возмещение  вреда,  причиненного  жизни  и  здоровью</a:t>
            </a:r>
          </a:p>
          <a:p>
            <a:pPr marL="141111" algn="ctr">
              <a:defRPr/>
            </a:pPr>
            <a:r>
              <a:rPr kumimoji="1"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tserrat Medium"/>
                <a:cs typeface="Arial" charset="0"/>
              </a:rPr>
              <a:t>застрахованного  при  исполнении  им  обязанностей </a:t>
            </a:r>
          </a:p>
          <a:p>
            <a:pPr marL="141111" algn="ctr">
              <a:defRPr/>
            </a:pPr>
            <a:r>
              <a:rPr kumimoji="1"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tserrat Medium"/>
                <a:cs typeface="Arial" charset="0"/>
              </a:rPr>
              <a:t>по  трудовому  </a:t>
            </a:r>
            <a:r>
              <a:rPr kumimoji="1"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tserrat Medium"/>
                <a:cs typeface="Arial" charset="0"/>
              </a:rPr>
              <a:t>договору</a:t>
            </a:r>
            <a:endParaRPr kumimoji="1" lang="en-US" sz="25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tserrat Medium"/>
              <a:cs typeface="Arial" charset="0"/>
            </a:endParaRPr>
          </a:p>
        </p:txBody>
      </p:sp>
      <p:sp>
        <p:nvSpPr>
          <p:cNvPr id="19" name="AutoShape 6"/>
          <p:cNvSpPr>
            <a:spLocks noChangeArrowheads="1"/>
          </p:cNvSpPr>
          <p:nvPr/>
        </p:nvSpPr>
        <p:spPr bwMode="gray">
          <a:xfrm>
            <a:off x="3159392" y="5647728"/>
            <a:ext cx="12593733" cy="1149942"/>
          </a:xfrm>
          <a:prstGeom prst="roundRect">
            <a:avLst>
              <a:gd name="adj" fmla="val 9106"/>
            </a:avLst>
          </a:prstGeom>
          <a:solidFill>
            <a:schemeClr val="accent1"/>
          </a:solidFill>
          <a:ln>
            <a:solidFill>
              <a:srgbClr val="E6E0EC"/>
            </a:solidFill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lIns="145143" tIns="72571" rIns="145143" bIns="72571" anchor="ctr"/>
          <a:lstStyle/>
          <a:p>
            <a:pPr marL="141111" algn="ctr">
              <a:defRPr/>
            </a:pPr>
            <a:r>
              <a:rPr kumimoji="1"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tserrat Medium"/>
              </a:rPr>
              <a:t>Обеспечение предупредительных мер по сокращению</a:t>
            </a:r>
          </a:p>
          <a:p>
            <a:pPr marL="141111" algn="ctr">
              <a:defRPr/>
            </a:pPr>
            <a:r>
              <a:rPr kumimoji="1"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tserrat Medium"/>
              </a:rPr>
              <a:t>производственного травматизма и  профессиональных </a:t>
            </a:r>
            <a:r>
              <a:rPr kumimoji="1"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tserrat Medium"/>
              </a:rPr>
              <a:t>заболеваний</a:t>
            </a:r>
            <a:endParaRPr kumimoji="1" lang="en-US" sz="25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tserrat Medium"/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8804747" y="3204072"/>
            <a:ext cx="685800" cy="762000"/>
          </a:xfrm>
          <a:prstGeom prst="downArrow">
            <a:avLst/>
          </a:prstGeom>
          <a:solidFill>
            <a:schemeClr val="accent1"/>
          </a:solidFill>
          <a:ln>
            <a:solidFill>
              <a:srgbClr val="B64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1"/>
          <p:cNvSpPr>
            <a:spLocks noChangeArrowheads="1"/>
          </p:cNvSpPr>
          <p:nvPr/>
        </p:nvSpPr>
        <p:spPr bwMode="auto">
          <a:xfrm>
            <a:off x="1960034" y="654050"/>
            <a:ext cx="13942184" cy="1254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5143" tIns="72571" rIns="145143" bIns="72571">
            <a:spAutoFit/>
          </a:bodyPr>
          <a:lstStyle/>
          <a:p>
            <a:pPr algn="ctr" eaLnBrk="1" hangingPunct="1"/>
            <a:r>
              <a:rPr lang="ru-RU" sz="2400" b="1" dirty="0">
                <a:solidFill>
                  <a:srgbClr val="1F539F"/>
                </a:solidFill>
                <a:latin typeface="Montserrat Medium"/>
              </a:rPr>
              <a:t>Федеральный закон от 24.07.1998 № 125-ФЗ</a:t>
            </a:r>
          </a:p>
          <a:p>
            <a:pPr algn="ctr" eaLnBrk="1" hangingPunct="1"/>
            <a:r>
              <a:rPr lang="ru-RU" sz="2400" b="1" dirty="0">
                <a:solidFill>
                  <a:srgbClr val="1F539F"/>
                </a:solidFill>
                <a:latin typeface="Montserrat Medium"/>
              </a:rPr>
              <a:t>«Об обязательном социальном страховании от несчастных случаев на производстве </a:t>
            </a:r>
          </a:p>
          <a:p>
            <a:pPr algn="ctr" eaLnBrk="1" hangingPunct="1"/>
            <a:r>
              <a:rPr lang="ru-RU" sz="2400" b="1" dirty="0">
                <a:solidFill>
                  <a:srgbClr val="1F539F"/>
                </a:solidFill>
                <a:latin typeface="Montserrat Medium"/>
              </a:rPr>
              <a:t>и профессиональных заболеваний»</a:t>
            </a:r>
          </a:p>
        </p:txBody>
      </p:sp>
      <p:grpSp>
        <p:nvGrpSpPr>
          <p:cNvPr id="37" name="Group 42">
            <a:extLst>
              <a:ext uri="{FF2B5EF4-FFF2-40B4-BE49-F238E27FC236}">
                <a16:creationId xmlns="" xmlns:a16="http://schemas.microsoft.com/office/drawing/2014/main" id="{5341BFC1-DEC6-D443-AA48-712E3409A9FE}"/>
              </a:ext>
            </a:extLst>
          </p:cNvPr>
          <p:cNvGrpSpPr/>
          <p:nvPr/>
        </p:nvGrpSpPr>
        <p:grpSpPr>
          <a:xfrm>
            <a:off x="137319" y="37934"/>
            <a:ext cx="740394" cy="675382"/>
            <a:chOff x="634994" y="480009"/>
            <a:chExt cx="914452" cy="1075526"/>
          </a:xfrm>
        </p:grpSpPr>
        <p:pic>
          <p:nvPicPr>
            <p:cNvPr id="38" name="object 5">
              <a:extLst>
                <a:ext uri="{FF2B5EF4-FFF2-40B4-BE49-F238E27FC236}">
                  <a16:creationId xmlns="" xmlns:a16="http://schemas.microsoft.com/office/drawing/2014/main" id="{57E87D32-4F8D-114B-A5EF-359F0D123C81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7218" y="1352696"/>
              <a:ext cx="163266" cy="78676"/>
            </a:xfrm>
            <a:prstGeom prst="rect">
              <a:avLst/>
            </a:prstGeom>
          </p:spPr>
        </p:pic>
        <p:pic>
          <p:nvPicPr>
            <p:cNvPr id="39" name="object 6">
              <a:extLst>
                <a:ext uri="{FF2B5EF4-FFF2-40B4-BE49-F238E27FC236}">
                  <a16:creationId xmlns="" xmlns:a16="http://schemas.microsoft.com/office/drawing/2014/main" id="{6B8011D9-FAE9-FE44-B9E0-A6239CCA1F0F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2641" y="1353580"/>
              <a:ext cx="341118" cy="89957"/>
            </a:xfrm>
            <a:prstGeom prst="rect">
              <a:avLst/>
            </a:prstGeom>
          </p:spPr>
        </p:pic>
        <p:sp>
          <p:nvSpPr>
            <p:cNvPr id="40" name="object 7">
              <a:extLst>
                <a:ext uri="{FF2B5EF4-FFF2-40B4-BE49-F238E27FC236}">
                  <a16:creationId xmlns="" xmlns:a16="http://schemas.microsoft.com/office/drawing/2014/main" id="{7048239A-D426-0140-A3DA-CB254ED2F2DB}"/>
                </a:ext>
              </a:extLst>
            </p:cNvPr>
            <p:cNvSpPr/>
            <p:nvPr/>
          </p:nvSpPr>
          <p:spPr>
            <a:xfrm>
              <a:off x="1192096" y="13535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69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1" name="object 8">
              <a:extLst>
                <a:ext uri="{FF2B5EF4-FFF2-40B4-BE49-F238E27FC236}">
                  <a16:creationId xmlns="" xmlns:a16="http://schemas.microsoft.com/office/drawing/2014/main" id="{3684C51C-76C0-9549-AF92-F9F27CDB6B1F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74796" y="1353580"/>
              <a:ext cx="66154" cy="76911"/>
            </a:xfrm>
            <a:prstGeom prst="rect">
              <a:avLst/>
            </a:prstGeom>
          </p:spPr>
        </p:pic>
        <p:pic>
          <p:nvPicPr>
            <p:cNvPr id="42" name="object 9">
              <a:extLst>
                <a:ext uri="{FF2B5EF4-FFF2-40B4-BE49-F238E27FC236}">
                  <a16:creationId xmlns="" xmlns:a16="http://schemas.microsoft.com/office/drawing/2014/main" id="{7BD81F78-1ABB-BC44-80EE-178E16124BEF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69272" y="1353577"/>
              <a:ext cx="85153" cy="76923"/>
            </a:xfrm>
            <a:prstGeom prst="rect">
              <a:avLst/>
            </a:prstGeom>
          </p:spPr>
        </p:pic>
        <p:sp>
          <p:nvSpPr>
            <p:cNvPr id="43" name="object 10">
              <a:extLst>
                <a:ext uri="{FF2B5EF4-FFF2-40B4-BE49-F238E27FC236}">
                  <a16:creationId xmlns="" xmlns:a16="http://schemas.microsoft.com/office/drawing/2014/main" id="{ECC1A50B-90A1-1149-90FD-142FA8399184}"/>
                </a:ext>
              </a:extLst>
            </p:cNvPr>
            <p:cNvSpPr/>
            <p:nvPr/>
          </p:nvSpPr>
          <p:spPr>
            <a:xfrm>
              <a:off x="1482771" y="1353580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69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4" name="object 11">
              <a:extLst>
                <a:ext uri="{FF2B5EF4-FFF2-40B4-BE49-F238E27FC236}">
                  <a16:creationId xmlns="" xmlns:a16="http://schemas.microsoft.com/office/drawing/2014/main" id="{D2F5C09F-AF7F-1B48-A914-03E2AF0B1595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4994" y="1464464"/>
              <a:ext cx="188554" cy="82626"/>
            </a:xfrm>
            <a:prstGeom prst="rect">
              <a:avLst/>
            </a:prstGeom>
          </p:spPr>
        </p:pic>
        <p:pic>
          <p:nvPicPr>
            <p:cNvPr id="45" name="object 12">
              <a:extLst>
                <a:ext uri="{FF2B5EF4-FFF2-40B4-BE49-F238E27FC236}">
                  <a16:creationId xmlns="" xmlns:a16="http://schemas.microsoft.com/office/drawing/2014/main" id="{C8C63F20-E632-A641-A3CE-98D99A4FF06E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45724" y="1467309"/>
              <a:ext cx="164275" cy="88226"/>
            </a:xfrm>
            <a:prstGeom prst="rect">
              <a:avLst/>
            </a:prstGeom>
          </p:spPr>
        </p:pic>
        <p:pic>
          <p:nvPicPr>
            <p:cNvPr id="46" name="object 13">
              <a:extLst>
                <a:ext uri="{FF2B5EF4-FFF2-40B4-BE49-F238E27FC236}">
                  <a16:creationId xmlns="" xmlns:a16="http://schemas.microsoft.com/office/drawing/2014/main" id="{3A9345E8-757E-514C-BB35-74A822A7A6EE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57757" y="1466442"/>
              <a:ext cx="319289" cy="78663"/>
            </a:xfrm>
            <a:prstGeom prst="rect">
              <a:avLst/>
            </a:prstGeom>
          </p:spPr>
        </p:pic>
        <p:pic>
          <p:nvPicPr>
            <p:cNvPr id="47" name="object 14">
              <a:extLst>
                <a:ext uri="{FF2B5EF4-FFF2-40B4-BE49-F238E27FC236}">
                  <a16:creationId xmlns="" xmlns:a16="http://schemas.microsoft.com/office/drawing/2014/main" id="{6484D725-2216-784C-B6E0-9F57DDB757F8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96605" y="1467312"/>
              <a:ext cx="66471" cy="76911"/>
            </a:xfrm>
            <a:prstGeom prst="rect">
              <a:avLst/>
            </a:prstGeom>
          </p:spPr>
        </p:pic>
        <p:pic>
          <p:nvPicPr>
            <p:cNvPr id="48" name="object 15">
              <a:extLst>
                <a:ext uri="{FF2B5EF4-FFF2-40B4-BE49-F238E27FC236}">
                  <a16:creationId xmlns="" xmlns:a16="http://schemas.microsoft.com/office/drawing/2014/main" id="{ACEBBB1E-F0DB-AC43-8527-196F5984DA60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82771" y="1467312"/>
              <a:ext cx="66471" cy="76911"/>
            </a:xfrm>
            <a:prstGeom prst="rect">
              <a:avLst/>
            </a:prstGeom>
          </p:spPr>
        </p:pic>
        <p:sp>
          <p:nvSpPr>
            <p:cNvPr id="49" name="object 16">
              <a:extLst>
                <a:ext uri="{FF2B5EF4-FFF2-40B4-BE49-F238E27FC236}">
                  <a16:creationId xmlns="" xmlns:a16="http://schemas.microsoft.com/office/drawing/2014/main" id="{3815019A-18E6-CE44-B777-DA50B134DEDB}"/>
                </a:ext>
              </a:extLst>
            </p:cNvPr>
            <p:cNvSpPr/>
            <p:nvPr/>
          </p:nvSpPr>
          <p:spPr>
            <a:xfrm>
              <a:off x="1489430" y="1331849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5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0" name="object 17">
              <a:extLst>
                <a:ext uri="{FF2B5EF4-FFF2-40B4-BE49-F238E27FC236}">
                  <a16:creationId xmlns="" xmlns:a16="http://schemas.microsoft.com/office/drawing/2014/main" id="{8DEA4567-2094-E24F-AD00-26CB5CF95E0B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44093" y="480009"/>
              <a:ext cx="895848" cy="7691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929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76" y="763513"/>
            <a:ext cx="16256000" cy="124813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1F539F"/>
                </a:solidFill>
                <a:latin typeface="Montserrat Medium"/>
              </a:rPr>
              <a:t>Нормативные документы, регламентирующие финансовое обеспечение </a:t>
            </a:r>
            <a:br>
              <a:rPr lang="ru-RU" sz="2800" b="1" dirty="0">
                <a:solidFill>
                  <a:srgbClr val="1F539F"/>
                </a:solidFill>
                <a:latin typeface="Montserrat Medium"/>
              </a:rPr>
            </a:br>
            <a:r>
              <a:rPr lang="ru-RU" sz="2800" b="1" dirty="0">
                <a:solidFill>
                  <a:srgbClr val="1F539F"/>
                </a:solidFill>
                <a:latin typeface="Montserrat Medium"/>
              </a:rPr>
              <a:t>предупредительных мер по сокращению производственного травматизма </a:t>
            </a:r>
            <a:br>
              <a:rPr lang="ru-RU" sz="2800" b="1" dirty="0">
                <a:solidFill>
                  <a:srgbClr val="1F539F"/>
                </a:solidFill>
                <a:latin typeface="Montserrat Medium"/>
              </a:rPr>
            </a:br>
            <a:r>
              <a:rPr lang="ru-RU" sz="2800" b="1" dirty="0">
                <a:solidFill>
                  <a:srgbClr val="1F539F"/>
                </a:solidFill>
                <a:latin typeface="Montserrat Medium"/>
              </a:rPr>
              <a:t>и профессиональных </a:t>
            </a:r>
            <a:r>
              <a:rPr lang="ru-RU" sz="2800" b="1" dirty="0" smtClean="0">
                <a:solidFill>
                  <a:srgbClr val="1F539F"/>
                </a:solidFill>
                <a:latin typeface="Montserrat Medium"/>
              </a:rPr>
              <a:t>заболеваний</a:t>
            </a:r>
            <a:r>
              <a:rPr lang="ru-RU" sz="2500" b="1" dirty="0">
                <a:solidFill>
                  <a:srgbClr val="002060"/>
                </a:solidFill>
                <a:latin typeface="Montserrat Medium"/>
                <a:cs typeface="Times New Roman" pitchFamily="18" charset="0"/>
              </a:rPr>
              <a:t/>
            </a:r>
            <a:br>
              <a:rPr lang="ru-RU" sz="2500" b="1" dirty="0">
                <a:solidFill>
                  <a:srgbClr val="002060"/>
                </a:solidFill>
                <a:latin typeface="Montserrat Medium"/>
                <a:cs typeface="Times New Roman" pitchFamily="18" charset="0"/>
              </a:rPr>
            </a:br>
            <a:endParaRPr lang="ru-RU" sz="2500" b="1" dirty="0">
              <a:solidFill>
                <a:srgbClr val="002060"/>
              </a:solidFill>
              <a:latin typeface="Montserrat Medium"/>
              <a:cs typeface="Times New Roman" pitchFamily="18" charset="0"/>
            </a:endParaRP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-481784" y="264583"/>
            <a:ext cx="18431934" cy="448734"/>
            <a:chOff x="-155" y="0"/>
            <a:chExt cx="6531" cy="212"/>
          </a:xfrm>
        </p:grpSpPr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709" y="0"/>
              <a:ext cx="4968" cy="15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>
                <a:buSzPct val="100000"/>
                <a:tabLst>
                  <a:tab pos="0" algn="l"/>
                  <a:tab pos="1451427" algn="l"/>
                  <a:tab pos="2902854" algn="l"/>
                  <a:tab pos="4354281" algn="l"/>
                  <a:tab pos="5805708" algn="l"/>
                  <a:tab pos="7257136" algn="l"/>
                  <a:tab pos="8708563" algn="l"/>
                  <a:tab pos="10159990" algn="l"/>
                  <a:tab pos="11611417" algn="l"/>
                  <a:tab pos="13062844" algn="l"/>
                  <a:tab pos="14514271" algn="l"/>
                  <a:tab pos="15965698" algn="l"/>
                </a:tabLst>
              </a:pPr>
              <a:r>
                <a:rPr lang="ru-RU" altLang="ru-RU" sz="1500" b="1" dirty="0">
                  <a:solidFill>
                    <a:srgbClr val="376092"/>
                  </a:solidFill>
                  <a:latin typeface="Montserrat Medium"/>
                </a:rPr>
                <a:t>ОБЯЗАТЕЛЬНОЕ СОЦИАЛЬНОЕ СТРАХОВАНИЕ ОТ НЕСЧАСТНЫХ СЛУЧАЕВ НА ПРОИЗВОДСТВЕ И ПРОФЕССИОНАЛЬНЫХ ЗАБОЛЕВАНИЙ</a:t>
              </a:r>
            </a:p>
          </p:txBody>
        </p:sp>
        <p:sp>
          <p:nvSpPr>
            <p:cNvPr id="12" name="Freeform 10"/>
            <p:cNvSpPr>
              <a:spLocks noChangeArrowheads="1"/>
            </p:cNvSpPr>
            <p:nvPr/>
          </p:nvSpPr>
          <p:spPr bwMode="auto">
            <a:xfrm>
              <a:off x="-155" y="168"/>
              <a:ext cx="6531" cy="44"/>
            </a:xfrm>
            <a:custGeom>
              <a:avLst/>
              <a:gdLst>
                <a:gd name="T0" fmla="*/ 0 w 10369152"/>
                <a:gd name="T1" fmla="*/ 0 h 71519"/>
                <a:gd name="T2" fmla="*/ 0 w 10369152"/>
                <a:gd name="T3" fmla="*/ 0 h 71519"/>
                <a:gd name="T4" fmla="*/ 0 w 10369152"/>
                <a:gd name="T5" fmla="*/ 0 h 71519"/>
                <a:gd name="T6" fmla="*/ 0 w 10369152"/>
                <a:gd name="T7" fmla="*/ 0 h 71519"/>
                <a:gd name="T8" fmla="*/ 0 w 10369152"/>
                <a:gd name="T9" fmla="*/ 0 h 715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69152"/>
                <a:gd name="T16" fmla="*/ 0 h 71519"/>
                <a:gd name="T17" fmla="*/ 10369152 w 10369152"/>
                <a:gd name="T18" fmla="*/ 71519 h 715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69152" h="71519">
                  <a:moveTo>
                    <a:pt x="1374431" y="27349"/>
                  </a:moveTo>
                  <a:lnTo>
                    <a:pt x="8994721" y="27349"/>
                  </a:lnTo>
                  <a:lnTo>
                    <a:pt x="8994721" y="44170"/>
                  </a:lnTo>
                  <a:lnTo>
                    <a:pt x="1374431" y="44170"/>
                  </a:lnTo>
                  <a:lnTo>
                    <a:pt x="1374431" y="27349"/>
                  </a:lnTo>
                  <a:close/>
                </a:path>
              </a:pathLst>
            </a:custGeom>
            <a:solidFill>
              <a:srgbClr val="4F81BD"/>
            </a:solidFill>
            <a:ln w="25560" cap="flat">
              <a:solidFill>
                <a:srgbClr val="385D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ru-RU" dirty="0" smtClean="0"/>
                <a:t>   </a:t>
              </a:r>
              <a:endParaRPr lang="ru-RU" dirty="0"/>
            </a:p>
          </p:txBody>
        </p:sp>
      </p:grpSp>
      <p:sp>
        <p:nvSpPr>
          <p:cNvPr id="14" name="Прямоугольник 11"/>
          <p:cNvSpPr>
            <a:spLocks noChangeArrowheads="1"/>
          </p:cNvSpPr>
          <p:nvPr/>
        </p:nvSpPr>
        <p:spPr bwMode="auto">
          <a:xfrm>
            <a:off x="510740" y="2459765"/>
            <a:ext cx="15617735" cy="5901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5143" tIns="72571" rIns="145143" bIns="72571">
            <a:spAutoFit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5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500" b="1" dirty="0">
                <a:solidFill>
                  <a:srgbClr val="1F539F"/>
                </a:solidFill>
                <a:latin typeface="Montserrat Medium"/>
              </a:rPr>
              <a:t>Приказ Минтруда России от 14.07.2021 № 467н «Об утверждении Правил финансового обеспечения предупредительных мер по сокращению производственного травматизма и профессиональных заболеваний работников и санаторно-курортного лечения работников, занятых на работах с вредными и (или) опасными производственными факторами</a:t>
            </a:r>
            <a:r>
              <a:rPr lang="ru-RU" sz="2500" b="1" dirty="0" smtClean="0">
                <a:solidFill>
                  <a:srgbClr val="1F539F"/>
                </a:solidFill>
                <a:latin typeface="Montserrat Medium"/>
              </a:rPr>
              <a:t>»;</a:t>
            </a:r>
          </a:p>
          <a:p>
            <a:pPr algn="just">
              <a:buClr>
                <a:srgbClr val="FF0000"/>
              </a:buClr>
            </a:pPr>
            <a:endParaRPr lang="ru-RU" sz="2500" b="1" dirty="0">
              <a:solidFill>
                <a:srgbClr val="1F539F"/>
              </a:solidFill>
              <a:latin typeface="Montserrat Medium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500" b="1" dirty="0">
                <a:solidFill>
                  <a:srgbClr val="1F539F"/>
                </a:solidFill>
                <a:latin typeface="Montserrat Medium"/>
              </a:rPr>
              <a:t>Приказ ФСС РФ от 07.05.2019 № 237 «Об утверждении Административного регламента предоставления Фондом социального страхования Российской Федерации государственной услуги по принятию решения о финансовом обеспечении предупредительных мер по сокращению производственного травматизма и профессиональных заболеваний работников и санаторно-курортного лечения</a:t>
            </a:r>
            <a:r>
              <a:rPr lang="ru-RU" sz="2500" b="1" dirty="0" smtClean="0">
                <a:solidFill>
                  <a:srgbClr val="1F539F"/>
                </a:solidFill>
                <a:latin typeface="Montserrat Medium"/>
              </a:rPr>
              <a:t>»;</a:t>
            </a:r>
          </a:p>
          <a:p>
            <a:pPr algn="just">
              <a:buClr>
                <a:srgbClr val="FF0000"/>
              </a:buClr>
            </a:pPr>
            <a:endParaRPr lang="ru-RU" altLang="ru-RU" sz="2400" b="1" dirty="0">
              <a:solidFill>
                <a:srgbClr val="002060"/>
              </a:solidFill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ru-RU" sz="2400" b="1" dirty="0">
                <a:solidFill>
                  <a:srgbClr val="002060"/>
                </a:solidFill>
              </a:rPr>
              <a:t> </a:t>
            </a:r>
            <a:r>
              <a:rPr lang="ru-RU" sz="2500" b="1" dirty="0">
                <a:solidFill>
                  <a:srgbClr val="1F539F"/>
                </a:solidFill>
                <a:latin typeface="Montserrat Medium"/>
              </a:rPr>
              <a:t>Положение об особенностях возмещения расходов страхователей на предупредительные меры по сокращению производственного травматизма и профессиональных заболеваний работников, утверждено постановлением  Правительства  Российской Федерации от 30.12.2020 </a:t>
            </a:r>
            <a:r>
              <a:rPr lang="ru-RU" sz="2500" b="1" dirty="0" smtClean="0">
                <a:solidFill>
                  <a:srgbClr val="1F539F"/>
                </a:solidFill>
                <a:latin typeface="Montserrat Medium"/>
              </a:rPr>
              <a:t>№ 2375.</a:t>
            </a:r>
            <a:endParaRPr lang="ru-RU" sz="2500" b="1" dirty="0">
              <a:solidFill>
                <a:srgbClr val="1F539F"/>
              </a:solidFill>
              <a:latin typeface="Montserrat Medium"/>
            </a:endParaRPr>
          </a:p>
        </p:txBody>
      </p:sp>
      <p:grpSp>
        <p:nvGrpSpPr>
          <p:cNvPr id="27" name="Group 42">
            <a:extLst>
              <a:ext uri="{FF2B5EF4-FFF2-40B4-BE49-F238E27FC236}">
                <a16:creationId xmlns="" xmlns:a16="http://schemas.microsoft.com/office/drawing/2014/main" id="{5341BFC1-DEC6-D443-AA48-712E3409A9FE}"/>
              </a:ext>
            </a:extLst>
          </p:cNvPr>
          <p:cNvGrpSpPr/>
          <p:nvPr/>
        </p:nvGrpSpPr>
        <p:grpSpPr>
          <a:xfrm>
            <a:off x="137319" y="37934"/>
            <a:ext cx="740394" cy="675382"/>
            <a:chOff x="634994" y="480009"/>
            <a:chExt cx="914452" cy="1075526"/>
          </a:xfrm>
        </p:grpSpPr>
        <p:pic>
          <p:nvPicPr>
            <p:cNvPr id="28" name="object 5">
              <a:extLst>
                <a:ext uri="{FF2B5EF4-FFF2-40B4-BE49-F238E27FC236}">
                  <a16:creationId xmlns="" xmlns:a16="http://schemas.microsoft.com/office/drawing/2014/main" id="{57E87D32-4F8D-114B-A5EF-359F0D123C81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7218" y="1352696"/>
              <a:ext cx="163266" cy="78676"/>
            </a:xfrm>
            <a:prstGeom prst="rect">
              <a:avLst/>
            </a:prstGeom>
          </p:spPr>
        </p:pic>
        <p:pic>
          <p:nvPicPr>
            <p:cNvPr id="29" name="object 6">
              <a:extLst>
                <a:ext uri="{FF2B5EF4-FFF2-40B4-BE49-F238E27FC236}">
                  <a16:creationId xmlns="" xmlns:a16="http://schemas.microsoft.com/office/drawing/2014/main" id="{6B8011D9-FAE9-FE44-B9E0-A6239CCA1F0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641" y="1353580"/>
              <a:ext cx="341118" cy="89957"/>
            </a:xfrm>
            <a:prstGeom prst="rect">
              <a:avLst/>
            </a:prstGeom>
          </p:spPr>
        </p:pic>
        <p:sp>
          <p:nvSpPr>
            <p:cNvPr id="30" name="object 7">
              <a:extLst>
                <a:ext uri="{FF2B5EF4-FFF2-40B4-BE49-F238E27FC236}">
                  <a16:creationId xmlns="" xmlns:a16="http://schemas.microsoft.com/office/drawing/2014/main" id="{7048239A-D426-0140-A3DA-CB254ED2F2DB}"/>
                </a:ext>
              </a:extLst>
            </p:cNvPr>
            <p:cNvSpPr/>
            <p:nvPr/>
          </p:nvSpPr>
          <p:spPr>
            <a:xfrm>
              <a:off x="1192096" y="13535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69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1" name="object 8">
              <a:extLst>
                <a:ext uri="{FF2B5EF4-FFF2-40B4-BE49-F238E27FC236}">
                  <a16:creationId xmlns="" xmlns:a16="http://schemas.microsoft.com/office/drawing/2014/main" id="{3684C51C-76C0-9549-AF92-F9F27CDB6B1F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4796" y="1353580"/>
              <a:ext cx="66154" cy="76911"/>
            </a:xfrm>
            <a:prstGeom prst="rect">
              <a:avLst/>
            </a:prstGeom>
          </p:spPr>
        </p:pic>
        <p:pic>
          <p:nvPicPr>
            <p:cNvPr id="32" name="object 9">
              <a:extLst>
                <a:ext uri="{FF2B5EF4-FFF2-40B4-BE49-F238E27FC236}">
                  <a16:creationId xmlns="" xmlns:a16="http://schemas.microsoft.com/office/drawing/2014/main" id="{7BD81F78-1ABB-BC44-80EE-178E16124BEF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9272" y="1353577"/>
              <a:ext cx="85153" cy="76923"/>
            </a:xfrm>
            <a:prstGeom prst="rect">
              <a:avLst/>
            </a:prstGeom>
          </p:spPr>
        </p:pic>
        <p:sp>
          <p:nvSpPr>
            <p:cNvPr id="33" name="object 10">
              <a:extLst>
                <a:ext uri="{FF2B5EF4-FFF2-40B4-BE49-F238E27FC236}">
                  <a16:creationId xmlns="" xmlns:a16="http://schemas.microsoft.com/office/drawing/2014/main" id="{ECC1A50B-90A1-1149-90FD-142FA8399184}"/>
                </a:ext>
              </a:extLst>
            </p:cNvPr>
            <p:cNvSpPr/>
            <p:nvPr/>
          </p:nvSpPr>
          <p:spPr>
            <a:xfrm>
              <a:off x="1482771" y="1353580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69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4" name="object 11">
              <a:extLst>
                <a:ext uri="{FF2B5EF4-FFF2-40B4-BE49-F238E27FC236}">
                  <a16:creationId xmlns="" xmlns:a16="http://schemas.microsoft.com/office/drawing/2014/main" id="{D2F5C09F-AF7F-1B48-A914-03E2AF0B1595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4994" y="1464464"/>
              <a:ext cx="188554" cy="82626"/>
            </a:xfrm>
            <a:prstGeom prst="rect">
              <a:avLst/>
            </a:prstGeom>
          </p:spPr>
        </p:pic>
        <p:pic>
          <p:nvPicPr>
            <p:cNvPr id="35" name="object 12">
              <a:extLst>
                <a:ext uri="{FF2B5EF4-FFF2-40B4-BE49-F238E27FC236}">
                  <a16:creationId xmlns="" xmlns:a16="http://schemas.microsoft.com/office/drawing/2014/main" id="{C8C63F20-E632-A641-A3CE-98D99A4FF06E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5724" y="1467309"/>
              <a:ext cx="164275" cy="88226"/>
            </a:xfrm>
            <a:prstGeom prst="rect">
              <a:avLst/>
            </a:prstGeom>
          </p:spPr>
        </p:pic>
        <p:pic>
          <p:nvPicPr>
            <p:cNvPr id="36" name="object 13">
              <a:extLst>
                <a:ext uri="{FF2B5EF4-FFF2-40B4-BE49-F238E27FC236}">
                  <a16:creationId xmlns="" xmlns:a16="http://schemas.microsoft.com/office/drawing/2014/main" id="{3A9345E8-757E-514C-BB35-74A822A7A6EE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7757" y="1466442"/>
              <a:ext cx="319289" cy="78663"/>
            </a:xfrm>
            <a:prstGeom prst="rect">
              <a:avLst/>
            </a:prstGeom>
          </p:spPr>
        </p:pic>
        <p:pic>
          <p:nvPicPr>
            <p:cNvPr id="37" name="object 14">
              <a:extLst>
                <a:ext uri="{FF2B5EF4-FFF2-40B4-BE49-F238E27FC236}">
                  <a16:creationId xmlns="" xmlns:a16="http://schemas.microsoft.com/office/drawing/2014/main" id="{6484D725-2216-784C-B6E0-9F57DDB757F8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96605" y="1467312"/>
              <a:ext cx="66471" cy="76911"/>
            </a:xfrm>
            <a:prstGeom prst="rect">
              <a:avLst/>
            </a:prstGeom>
          </p:spPr>
        </p:pic>
        <p:pic>
          <p:nvPicPr>
            <p:cNvPr id="38" name="object 15">
              <a:extLst>
                <a:ext uri="{FF2B5EF4-FFF2-40B4-BE49-F238E27FC236}">
                  <a16:creationId xmlns="" xmlns:a16="http://schemas.microsoft.com/office/drawing/2014/main" id="{ACEBBB1E-F0DB-AC43-8527-196F5984DA60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2771" y="1467312"/>
              <a:ext cx="66471" cy="76911"/>
            </a:xfrm>
            <a:prstGeom prst="rect">
              <a:avLst/>
            </a:prstGeom>
          </p:spPr>
        </p:pic>
        <p:sp>
          <p:nvSpPr>
            <p:cNvPr id="39" name="object 16">
              <a:extLst>
                <a:ext uri="{FF2B5EF4-FFF2-40B4-BE49-F238E27FC236}">
                  <a16:creationId xmlns="" xmlns:a16="http://schemas.microsoft.com/office/drawing/2014/main" id="{3815019A-18E6-CE44-B777-DA50B134DEDB}"/>
                </a:ext>
              </a:extLst>
            </p:cNvPr>
            <p:cNvSpPr/>
            <p:nvPr/>
          </p:nvSpPr>
          <p:spPr>
            <a:xfrm>
              <a:off x="1489430" y="1331849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5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0" name="object 17">
              <a:extLst>
                <a:ext uri="{FF2B5EF4-FFF2-40B4-BE49-F238E27FC236}">
                  <a16:creationId xmlns="" xmlns:a16="http://schemas.microsoft.com/office/drawing/2014/main" id="{8DEA4567-2094-E24F-AD00-26CB5CF95E0B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4093" y="480009"/>
              <a:ext cx="895848" cy="7691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6777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sz="quarter" idx="4294967295"/>
          </p:nvPr>
        </p:nvSpPr>
        <p:spPr>
          <a:xfrm>
            <a:off x="243710" y="3733800"/>
            <a:ext cx="15530690" cy="2198515"/>
          </a:xfrm>
          <a:prstGeom prst="rect">
            <a:avLst/>
          </a:prstGeom>
          <a:noFill/>
        </p:spPr>
        <p:txBody>
          <a:bodyPr rtlCol="0">
            <a:normAutofit/>
          </a:bodyPr>
          <a:lstStyle/>
          <a:p>
            <a:pPr marL="289782" indent="289782" algn="just">
              <a:lnSpc>
                <a:spcPct val="80000"/>
              </a:lnSpc>
              <a:buClr>
                <a:srgbClr val="DB1318"/>
              </a:buClr>
              <a:buFont typeface="Wingdings" pitchFamily="2" charset="2"/>
              <a:buChar char="q"/>
              <a:defRPr/>
            </a:pPr>
            <a:r>
              <a:rPr lang="ru-RU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 </a:t>
            </a:r>
            <a:r>
              <a:rPr lang="ru-RU" sz="2200" b="1" dirty="0">
                <a:solidFill>
                  <a:srgbClr val="1F539F"/>
                </a:solidFill>
                <a:latin typeface="Montserrat Medium"/>
              </a:rPr>
              <a:t>для страхователей с численностью работающих до 100 человек, в случае если страхователь в течение 2 последовательных лет, предшествующих текущему финансовому году, не осуществлял финансовое обеспечение предупредительных мер, объем средств, направляемых на финансовое обеспечение указанных мер, не может превышать 20 % сумм страховых взносов, начисленных за 3 года, предшествующих текущему финансовому году, за вычетом расходов на выплату обеспечения по страхованию, произведенных страхователем за 3 года, предшествующих текущему финансовому году; сумму страховых взносов, подлежащих перечислению в территориальный орган Фонда в текущем финансовом году</a:t>
            </a:r>
          </a:p>
          <a:p>
            <a:pPr marL="289782" indent="289782" algn="just">
              <a:lnSpc>
                <a:spcPct val="80000"/>
              </a:lnSpc>
              <a:buClr>
                <a:srgbClr val="DB1318"/>
              </a:buClr>
              <a:buFont typeface="Wingdings" pitchFamily="2" charset="2"/>
              <a:buChar char="q"/>
              <a:defRPr/>
            </a:pPr>
            <a:endParaRPr lang="ru-RU" sz="2200" u="sng" dirty="0" smtClean="0">
              <a:solidFill>
                <a:srgbClr val="002060"/>
              </a:solidFill>
              <a:latin typeface="Montserrat Medium"/>
              <a:cs typeface="Times New Roman" pitchFamily="18" charset="0"/>
            </a:endParaRPr>
          </a:p>
          <a:p>
            <a:pPr marL="289782" indent="289782" algn="just">
              <a:lnSpc>
                <a:spcPct val="80000"/>
              </a:lnSpc>
              <a:buClr>
                <a:srgbClr val="DB1318"/>
              </a:buClr>
              <a:buFont typeface="Wingdings" pitchFamily="2" charset="2"/>
              <a:buChar char="q"/>
              <a:defRPr/>
            </a:pPr>
            <a:endParaRPr lang="ru-RU" sz="2200" u="sng" dirty="0">
              <a:solidFill>
                <a:srgbClr val="002060"/>
              </a:solidFill>
              <a:latin typeface="Montserrat Medium"/>
              <a:cs typeface="Times New Roman" pitchFamily="18" charset="0"/>
            </a:endParaRPr>
          </a:p>
          <a:p>
            <a:pPr algn="ctr">
              <a:buClr>
                <a:schemeClr val="accent6">
                  <a:lumMod val="75000"/>
                </a:schemeClr>
              </a:buClr>
              <a:defRPr/>
            </a:pPr>
            <a:endParaRPr lang="ru-RU" sz="2200" i="1" dirty="0">
              <a:solidFill>
                <a:schemeClr val="tx2"/>
              </a:solidFill>
              <a:latin typeface="Montserrat Medium"/>
            </a:endParaRPr>
          </a:p>
          <a:p>
            <a:pPr marL="289782">
              <a:lnSpc>
                <a:spcPct val="80000"/>
              </a:lnSpc>
              <a:buClr>
                <a:srgbClr val="DB1318"/>
              </a:buClr>
              <a:defRPr/>
            </a:pPr>
            <a:endParaRPr lang="ru-RU" sz="2200" b="1" dirty="0">
              <a:solidFill>
                <a:schemeClr val="tx1">
                  <a:lumMod val="75000"/>
                  <a:lumOff val="25000"/>
                </a:schemeClr>
              </a:solidFill>
              <a:latin typeface="Montserrat Medium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881" y="1248422"/>
            <a:ext cx="15730636" cy="959090"/>
          </a:xfrm>
          <a:prstGeom prst="rect">
            <a:avLst/>
          </a:prstGeom>
          <a:noFill/>
        </p:spPr>
        <p:txBody>
          <a:bodyPr wrap="square" lIns="145143" tIns="72571" rIns="145143" bIns="72571">
            <a:spAutoFit/>
          </a:bodyPr>
          <a:lstStyle/>
          <a:p>
            <a:pPr marL="289782" indent="289782" algn="just">
              <a:lnSpc>
                <a:spcPct val="80000"/>
              </a:lnSpc>
              <a:spcBef>
                <a:spcPct val="20000"/>
              </a:spcBef>
              <a:buClr>
                <a:srgbClr val="DB1318"/>
              </a:buClr>
              <a:buFont typeface="Wingdings" pitchFamily="2" charset="2"/>
              <a:buChar char="q"/>
              <a:defRPr/>
            </a:pPr>
            <a:r>
              <a:rPr lang="en-US" sz="2200" b="1" dirty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</a:t>
            </a:r>
            <a:r>
              <a:rPr lang="ru-RU" sz="2200" b="1" dirty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 </a:t>
            </a:r>
            <a:r>
              <a:rPr lang="ru-RU" sz="22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</a:t>
            </a:r>
            <a:r>
              <a:rPr lang="ru-RU" sz="2200" b="1" dirty="0">
                <a:solidFill>
                  <a:srgbClr val="1F539F"/>
                </a:solidFill>
                <a:latin typeface="Montserrat Medium"/>
              </a:rPr>
              <a:t>до 20 % сумм страховых взносов, начисленных за предшествующий календарный год, за вычетом расходов на выплату обеспечения страхования, произведенных страхователем в предшествующем календарном </a:t>
            </a:r>
            <a:r>
              <a:rPr lang="ru-RU" sz="2200" b="1" dirty="0" smtClean="0">
                <a:solidFill>
                  <a:srgbClr val="1F539F"/>
                </a:solidFill>
                <a:latin typeface="Montserrat Medium"/>
              </a:rPr>
              <a:t>году</a:t>
            </a:r>
            <a:endParaRPr lang="ru-RU" sz="2200" b="1" dirty="0">
              <a:solidFill>
                <a:srgbClr val="1F497D"/>
              </a:solidFill>
              <a:latin typeface="Montserrat Medium"/>
            </a:endParaRPr>
          </a:p>
        </p:txBody>
      </p:sp>
      <p:sp>
        <p:nvSpPr>
          <p:cNvPr id="21510" name="TextBox 2"/>
          <p:cNvSpPr txBox="1">
            <a:spLocks noChangeArrowheads="1"/>
          </p:cNvSpPr>
          <p:nvPr/>
        </p:nvSpPr>
        <p:spPr bwMode="auto">
          <a:xfrm>
            <a:off x="2260600" y="713316"/>
            <a:ext cx="13549490" cy="51589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45143" tIns="72571" rIns="145143" bIns="72571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400" b="1" dirty="0">
                <a:solidFill>
                  <a:srgbClr val="1F539F"/>
                </a:solidFill>
                <a:latin typeface="Montserrat Medium"/>
              </a:rPr>
              <a:t>Объем средств, направляемых на финансовое обеспечение предупредительных </a:t>
            </a:r>
            <a:r>
              <a:rPr lang="ru-RU" sz="2400" b="1" dirty="0" smtClean="0">
                <a:solidFill>
                  <a:srgbClr val="1F539F"/>
                </a:solidFill>
                <a:latin typeface="Montserrat Medium"/>
              </a:rPr>
              <a:t>мер</a:t>
            </a:r>
            <a:endParaRPr lang="ru-RU" sz="2400" b="1" dirty="0">
              <a:solidFill>
                <a:srgbClr val="1F539F"/>
              </a:solidFill>
              <a:latin typeface="Montserrat Medium"/>
            </a:endParaRPr>
          </a:p>
        </p:txBody>
      </p:sp>
      <p:pic>
        <p:nvPicPr>
          <p:cNvPr id="21512" name="Picture 11" descr="base_32776_243683_32768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10" y="2181151"/>
            <a:ext cx="15364178" cy="1400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reeform 10"/>
          <p:cNvSpPr>
            <a:spLocks noChangeArrowheads="1"/>
          </p:cNvSpPr>
          <p:nvPr/>
        </p:nvSpPr>
        <p:spPr bwMode="auto">
          <a:xfrm>
            <a:off x="-482600" y="620183"/>
            <a:ext cx="18431934" cy="93133"/>
          </a:xfrm>
          <a:custGeom>
            <a:avLst/>
            <a:gdLst>
              <a:gd name="T0" fmla="*/ 0 w 10369152"/>
              <a:gd name="T1" fmla="*/ 0 h 71519"/>
              <a:gd name="T2" fmla="*/ 0 w 10369152"/>
              <a:gd name="T3" fmla="*/ 0 h 71519"/>
              <a:gd name="T4" fmla="*/ 0 w 10369152"/>
              <a:gd name="T5" fmla="*/ 0 h 71519"/>
              <a:gd name="T6" fmla="*/ 0 w 10369152"/>
              <a:gd name="T7" fmla="*/ 0 h 71519"/>
              <a:gd name="T8" fmla="*/ 0 w 10369152"/>
              <a:gd name="T9" fmla="*/ 0 h 715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369152"/>
              <a:gd name="T16" fmla="*/ 0 h 71519"/>
              <a:gd name="T17" fmla="*/ 10369152 w 10369152"/>
              <a:gd name="T18" fmla="*/ 71519 h 715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369152" h="71519">
                <a:moveTo>
                  <a:pt x="1374431" y="27349"/>
                </a:moveTo>
                <a:lnTo>
                  <a:pt x="8994721" y="27349"/>
                </a:lnTo>
                <a:lnTo>
                  <a:pt x="8994721" y="44170"/>
                </a:lnTo>
                <a:lnTo>
                  <a:pt x="1374431" y="44170"/>
                </a:lnTo>
                <a:lnTo>
                  <a:pt x="1374431" y="27349"/>
                </a:lnTo>
                <a:close/>
              </a:path>
            </a:pathLst>
          </a:custGeom>
          <a:solidFill>
            <a:srgbClr val="4F81BD"/>
          </a:solidFill>
          <a:ln w="25560" cap="flat">
            <a:solidFill>
              <a:srgbClr val="385D8A"/>
            </a:solidFill>
            <a:round/>
            <a:headEnd/>
            <a:tailEnd/>
          </a:ln>
        </p:spPr>
        <p:txBody>
          <a:bodyPr wrap="none" lIns="145143" tIns="72571" rIns="145143" bIns="72571" anchor="ctr"/>
          <a:lstStyle/>
          <a:p>
            <a:endParaRPr lang="ru-RU" dirty="0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841347" y="223939"/>
            <a:ext cx="14173201" cy="38085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142857" tIns="74286" rIns="142857" bIns="74286">
            <a:spAutoFit/>
          </a:bodyPr>
          <a:lstStyle/>
          <a:p>
            <a:pPr>
              <a:buSzPct val="100000"/>
              <a:tabLst>
                <a:tab pos="0" algn="l"/>
                <a:tab pos="1451427" algn="l"/>
                <a:tab pos="2902854" algn="l"/>
                <a:tab pos="4354281" algn="l"/>
                <a:tab pos="5805708" algn="l"/>
                <a:tab pos="7257136" algn="l"/>
                <a:tab pos="8708563" algn="l"/>
                <a:tab pos="10159990" algn="l"/>
                <a:tab pos="11611417" algn="l"/>
                <a:tab pos="13062844" algn="l"/>
                <a:tab pos="14514271" algn="l"/>
                <a:tab pos="15965698" algn="l"/>
              </a:tabLst>
            </a:pPr>
            <a:r>
              <a:rPr lang="ru-RU" altLang="ru-RU" sz="1500" b="1" dirty="0" smtClean="0">
                <a:solidFill>
                  <a:srgbClr val="376092"/>
                </a:solidFill>
                <a:latin typeface="Montserrat Medium"/>
              </a:rPr>
              <a:t>ОБЯЗАТЕЛЬНОЕ СОЦИАЛЬНОЕ СТРАХОВАНИЕ ОТ НЕСЧАСТНЫХ СЛУЧАЕВ НА ПРОИЗВОДСТВЕ И ПРОФЕССИОНАЛЬНЫХ ЗАБОЛЕВАНИЙ</a:t>
            </a:r>
            <a:endParaRPr lang="ru-RU" altLang="ru-RU" sz="1500" b="1" dirty="0">
              <a:solidFill>
                <a:srgbClr val="376092"/>
              </a:solidFill>
              <a:latin typeface="Montserrat Medium"/>
            </a:endParaRPr>
          </a:p>
        </p:txBody>
      </p:sp>
      <p:sp>
        <p:nvSpPr>
          <p:cNvPr id="15" name="Прямоугольник 1"/>
          <p:cNvSpPr>
            <a:spLocks noChangeArrowheads="1"/>
          </p:cNvSpPr>
          <p:nvPr/>
        </p:nvSpPr>
        <p:spPr bwMode="auto">
          <a:xfrm>
            <a:off x="565438" y="7955634"/>
            <a:ext cx="15335128" cy="823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5143" tIns="72571" rIns="145143" bIns="72571">
            <a:spAutoFit/>
          </a:bodyPr>
          <a:lstStyle/>
          <a:p>
            <a:pPr algn="just">
              <a:buClr>
                <a:schemeClr val="accent6">
                  <a:lumMod val="75000"/>
                </a:schemeClr>
              </a:buClr>
              <a:defRPr/>
            </a:pPr>
            <a:r>
              <a:rPr lang="ru-RU" sz="2200" b="1" dirty="0">
                <a:solidFill>
                  <a:srgbClr val="1F539F"/>
                </a:solidFill>
                <a:latin typeface="Montserrat Medium"/>
              </a:rPr>
              <a:t>Финансовое обеспечение предупредительных мер осуществляется за счет сумм страховых взносов, подлежащих перечислению страхователем в Фонд в текущем финансовом </a:t>
            </a:r>
            <a:r>
              <a:rPr lang="ru-RU" sz="2200" b="1" dirty="0" smtClean="0">
                <a:solidFill>
                  <a:srgbClr val="1F539F"/>
                </a:solidFill>
                <a:latin typeface="Montserrat Medium"/>
              </a:rPr>
              <a:t>году</a:t>
            </a:r>
            <a:endParaRPr lang="ru-RU" sz="2200" b="1" dirty="0">
              <a:solidFill>
                <a:srgbClr val="1F539F"/>
              </a:solidFill>
              <a:latin typeface="Montserrat Medium"/>
            </a:endParaRPr>
          </a:p>
        </p:txBody>
      </p:sp>
      <p:grpSp>
        <p:nvGrpSpPr>
          <p:cNvPr id="30" name="Group 42">
            <a:extLst>
              <a:ext uri="{FF2B5EF4-FFF2-40B4-BE49-F238E27FC236}">
                <a16:creationId xmlns="" xmlns:a16="http://schemas.microsoft.com/office/drawing/2014/main" id="{5341BFC1-DEC6-D443-AA48-712E3409A9FE}"/>
              </a:ext>
            </a:extLst>
          </p:cNvPr>
          <p:cNvGrpSpPr/>
          <p:nvPr/>
        </p:nvGrpSpPr>
        <p:grpSpPr>
          <a:xfrm>
            <a:off x="137319" y="37934"/>
            <a:ext cx="740394" cy="675382"/>
            <a:chOff x="634994" y="480009"/>
            <a:chExt cx="914452" cy="1075526"/>
          </a:xfrm>
        </p:grpSpPr>
        <p:pic>
          <p:nvPicPr>
            <p:cNvPr id="31" name="object 5">
              <a:extLst>
                <a:ext uri="{FF2B5EF4-FFF2-40B4-BE49-F238E27FC236}">
                  <a16:creationId xmlns="" xmlns:a16="http://schemas.microsoft.com/office/drawing/2014/main" id="{57E87D32-4F8D-114B-A5EF-359F0D123C8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7218" y="1352696"/>
              <a:ext cx="163266" cy="78676"/>
            </a:xfrm>
            <a:prstGeom prst="rect">
              <a:avLst/>
            </a:prstGeom>
          </p:spPr>
        </p:pic>
        <p:pic>
          <p:nvPicPr>
            <p:cNvPr id="32" name="object 6">
              <a:extLst>
                <a:ext uri="{FF2B5EF4-FFF2-40B4-BE49-F238E27FC236}">
                  <a16:creationId xmlns="" xmlns:a16="http://schemas.microsoft.com/office/drawing/2014/main" id="{6B8011D9-FAE9-FE44-B9E0-A6239CCA1F0F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2641" y="1353580"/>
              <a:ext cx="341118" cy="89957"/>
            </a:xfrm>
            <a:prstGeom prst="rect">
              <a:avLst/>
            </a:prstGeom>
          </p:spPr>
        </p:pic>
        <p:sp>
          <p:nvSpPr>
            <p:cNvPr id="33" name="object 7">
              <a:extLst>
                <a:ext uri="{FF2B5EF4-FFF2-40B4-BE49-F238E27FC236}">
                  <a16:creationId xmlns="" xmlns:a16="http://schemas.microsoft.com/office/drawing/2014/main" id="{7048239A-D426-0140-A3DA-CB254ED2F2DB}"/>
                </a:ext>
              </a:extLst>
            </p:cNvPr>
            <p:cNvSpPr/>
            <p:nvPr/>
          </p:nvSpPr>
          <p:spPr>
            <a:xfrm>
              <a:off x="1192096" y="13535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69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4" name="object 8">
              <a:extLst>
                <a:ext uri="{FF2B5EF4-FFF2-40B4-BE49-F238E27FC236}">
                  <a16:creationId xmlns="" xmlns:a16="http://schemas.microsoft.com/office/drawing/2014/main" id="{3684C51C-76C0-9549-AF92-F9F27CDB6B1F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74796" y="1353580"/>
              <a:ext cx="66154" cy="76911"/>
            </a:xfrm>
            <a:prstGeom prst="rect">
              <a:avLst/>
            </a:prstGeom>
          </p:spPr>
        </p:pic>
        <p:pic>
          <p:nvPicPr>
            <p:cNvPr id="35" name="object 9">
              <a:extLst>
                <a:ext uri="{FF2B5EF4-FFF2-40B4-BE49-F238E27FC236}">
                  <a16:creationId xmlns="" xmlns:a16="http://schemas.microsoft.com/office/drawing/2014/main" id="{7BD81F78-1ABB-BC44-80EE-178E16124BEF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69272" y="1353577"/>
              <a:ext cx="85153" cy="76923"/>
            </a:xfrm>
            <a:prstGeom prst="rect">
              <a:avLst/>
            </a:prstGeom>
          </p:spPr>
        </p:pic>
        <p:sp>
          <p:nvSpPr>
            <p:cNvPr id="36" name="object 10">
              <a:extLst>
                <a:ext uri="{FF2B5EF4-FFF2-40B4-BE49-F238E27FC236}">
                  <a16:creationId xmlns="" xmlns:a16="http://schemas.microsoft.com/office/drawing/2014/main" id="{ECC1A50B-90A1-1149-90FD-142FA8399184}"/>
                </a:ext>
              </a:extLst>
            </p:cNvPr>
            <p:cNvSpPr/>
            <p:nvPr/>
          </p:nvSpPr>
          <p:spPr>
            <a:xfrm>
              <a:off x="1482771" y="1353580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69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7" name="object 11">
              <a:extLst>
                <a:ext uri="{FF2B5EF4-FFF2-40B4-BE49-F238E27FC236}">
                  <a16:creationId xmlns="" xmlns:a16="http://schemas.microsoft.com/office/drawing/2014/main" id="{D2F5C09F-AF7F-1B48-A914-03E2AF0B1595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4994" y="1464464"/>
              <a:ext cx="188554" cy="82626"/>
            </a:xfrm>
            <a:prstGeom prst="rect">
              <a:avLst/>
            </a:prstGeom>
          </p:spPr>
        </p:pic>
        <p:pic>
          <p:nvPicPr>
            <p:cNvPr id="38" name="object 12">
              <a:extLst>
                <a:ext uri="{FF2B5EF4-FFF2-40B4-BE49-F238E27FC236}">
                  <a16:creationId xmlns="" xmlns:a16="http://schemas.microsoft.com/office/drawing/2014/main" id="{C8C63F20-E632-A641-A3CE-98D99A4FF06E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45724" y="1467309"/>
              <a:ext cx="164275" cy="88226"/>
            </a:xfrm>
            <a:prstGeom prst="rect">
              <a:avLst/>
            </a:prstGeom>
          </p:spPr>
        </p:pic>
        <p:pic>
          <p:nvPicPr>
            <p:cNvPr id="39" name="object 13">
              <a:extLst>
                <a:ext uri="{FF2B5EF4-FFF2-40B4-BE49-F238E27FC236}">
                  <a16:creationId xmlns="" xmlns:a16="http://schemas.microsoft.com/office/drawing/2014/main" id="{3A9345E8-757E-514C-BB35-74A822A7A6EE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7757" y="1466442"/>
              <a:ext cx="319289" cy="78663"/>
            </a:xfrm>
            <a:prstGeom prst="rect">
              <a:avLst/>
            </a:prstGeom>
          </p:spPr>
        </p:pic>
        <p:pic>
          <p:nvPicPr>
            <p:cNvPr id="40" name="object 14">
              <a:extLst>
                <a:ext uri="{FF2B5EF4-FFF2-40B4-BE49-F238E27FC236}">
                  <a16:creationId xmlns="" xmlns:a16="http://schemas.microsoft.com/office/drawing/2014/main" id="{6484D725-2216-784C-B6E0-9F57DDB757F8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96605" y="1467312"/>
              <a:ext cx="66471" cy="76911"/>
            </a:xfrm>
            <a:prstGeom prst="rect">
              <a:avLst/>
            </a:prstGeom>
          </p:spPr>
        </p:pic>
        <p:pic>
          <p:nvPicPr>
            <p:cNvPr id="41" name="object 15">
              <a:extLst>
                <a:ext uri="{FF2B5EF4-FFF2-40B4-BE49-F238E27FC236}">
                  <a16:creationId xmlns="" xmlns:a16="http://schemas.microsoft.com/office/drawing/2014/main" id="{ACEBBB1E-F0DB-AC43-8527-196F5984DA60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82771" y="1467312"/>
              <a:ext cx="66471" cy="76911"/>
            </a:xfrm>
            <a:prstGeom prst="rect">
              <a:avLst/>
            </a:prstGeom>
          </p:spPr>
        </p:pic>
        <p:sp>
          <p:nvSpPr>
            <p:cNvPr id="42" name="object 16">
              <a:extLst>
                <a:ext uri="{FF2B5EF4-FFF2-40B4-BE49-F238E27FC236}">
                  <a16:creationId xmlns="" xmlns:a16="http://schemas.microsoft.com/office/drawing/2014/main" id="{3815019A-18E6-CE44-B777-DA50B134DEDB}"/>
                </a:ext>
              </a:extLst>
            </p:cNvPr>
            <p:cNvSpPr/>
            <p:nvPr/>
          </p:nvSpPr>
          <p:spPr>
            <a:xfrm>
              <a:off x="1489430" y="1331849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5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3" name="object 17">
              <a:extLst>
                <a:ext uri="{FF2B5EF4-FFF2-40B4-BE49-F238E27FC236}">
                  <a16:creationId xmlns="" xmlns:a16="http://schemas.microsoft.com/office/drawing/2014/main" id="{8DEA4567-2094-E24F-AD00-26CB5CF95E0B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4093" y="480009"/>
              <a:ext cx="895848" cy="769188"/>
            </a:xfrm>
            <a:prstGeom prst="rect">
              <a:avLst/>
            </a:prstGeom>
          </p:spPr>
        </p:pic>
      </p:grpSp>
      <p:sp>
        <p:nvSpPr>
          <p:cNvPr id="24" name="Rectangle 4"/>
          <p:cNvSpPr txBox="1">
            <a:spLocks noChangeArrowheads="1"/>
          </p:cNvSpPr>
          <p:nvPr/>
        </p:nvSpPr>
        <p:spPr bwMode="auto">
          <a:xfrm>
            <a:off x="234427" y="6019800"/>
            <a:ext cx="15530690" cy="1676400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>
              <a:defRPr>
                <a:latin typeface="+mn-lt"/>
                <a:ea typeface="+mn-ea"/>
                <a:cs typeface="+mn-cs"/>
              </a:defRPr>
            </a:lvl2pPr>
            <a:lvl3pPr marL="914332">
              <a:defRPr>
                <a:latin typeface="+mn-lt"/>
                <a:ea typeface="+mn-ea"/>
                <a:cs typeface="+mn-cs"/>
              </a:defRPr>
            </a:lvl3pPr>
            <a:lvl4pPr marL="1371498">
              <a:defRPr>
                <a:latin typeface="+mn-lt"/>
                <a:ea typeface="+mn-ea"/>
                <a:cs typeface="+mn-cs"/>
              </a:defRPr>
            </a:lvl4pPr>
            <a:lvl5pPr marL="1828664">
              <a:defRPr>
                <a:latin typeface="+mn-lt"/>
                <a:ea typeface="+mn-ea"/>
                <a:cs typeface="+mn-cs"/>
              </a:defRPr>
            </a:lvl5pPr>
            <a:lvl6pPr marL="2285830">
              <a:defRPr>
                <a:latin typeface="+mn-lt"/>
                <a:ea typeface="+mn-ea"/>
                <a:cs typeface="+mn-cs"/>
              </a:defRPr>
            </a:lvl6pPr>
            <a:lvl7pPr marL="2742994">
              <a:defRPr>
                <a:latin typeface="+mn-lt"/>
                <a:ea typeface="+mn-ea"/>
                <a:cs typeface="+mn-cs"/>
              </a:defRPr>
            </a:lvl7pPr>
            <a:lvl8pPr marL="3200160">
              <a:defRPr>
                <a:latin typeface="+mn-lt"/>
                <a:ea typeface="+mn-ea"/>
                <a:cs typeface="+mn-cs"/>
              </a:defRPr>
            </a:lvl8pPr>
            <a:lvl9pPr marL="3657327">
              <a:defRPr>
                <a:latin typeface="+mn-lt"/>
                <a:ea typeface="+mn-ea"/>
                <a:cs typeface="+mn-cs"/>
              </a:defRPr>
            </a:lvl9pPr>
          </a:lstStyle>
          <a:p>
            <a:pPr marL="289782" indent="289782" algn="just" defTabSz="914400">
              <a:lnSpc>
                <a:spcPct val="80000"/>
              </a:lnSpc>
              <a:buClr>
                <a:srgbClr val="DB1318"/>
              </a:buClr>
              <a:buFont typeface="Wingdings" pitchFamily="2" charset="2"/>
              <a:buChar char="q"/>
              <a:defRPr/>
            </a:pPr>
            <a:r>
              <a:rPr lang="ru-RU" sz="2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 </a:t>
            </a:r>
            <a:r>
              <a:rPr lang="ru-RU" sz="2200" b="1" dirty="0">
                <a:solidFill>
                  <a:srgbClr val="1F539F"/>
                </a:solidFill>
                <a:latin typeface="Montserrat Medium"/>
              </a:rPr>
              <a:t>Объем средств, направляемых на указанные цели, может быть увеличен до 30 % сумм страховых взносов, начисленных за предшествующий календарный год, за вычетом расходов на выплату обеспечения страхования, произведенных страхователем в предшествующем календарном году, при условии направления страхователем дополнительного объема средств на санаторно-курортное лечение работников не ранее чем за пять лет до достижения ими возраста, дающего право на назначение страховой пенсии по старости в соответствии с пенсионным </a:t>
            </a:r>
            <a:r>
              <a:rPr lang="ru-RU" sz="2200" b="1" dirty="0" smtClean="0">
                <a:solidFill>
                  <a:srgbClr val="1F539F"/>
                </a:solidFill>
                <a:latin typeface="Montserrat Medium"/>
              </a:rPr>
              <a:t>законодательством</a:t>
            </a:r>
            <a:endParaRPr lang="ru-RU" sz="2200" u="sng" dirty="0" smtClean="0">
              <a:solidFill>
                <a:srgbClr val="002060"/>
              </a:solidFill>
              <a:latin typeface="Montserrat Medium"/>
              <a:cs typeface="Times New Roman" pitchFamily="18" charset="0"/>
            </a:endParaRPr>
          </a:p>
          <a:p>
            <a:pPr algn="ctr" defTabSz="914400">
              <a:buClr>
                <a:schemeClr val="accent6">
                  <a:lumMod val="75000"/>
                </a:schemeClr>
              </a:buClr>
              <a:defRPr/>
            </a:pPr>
            <a:endParaRPr lang="ru-RU" sz="2200" i="1" dirty="0" smtClean="0">
              <a:solidFill>
                <a:schemeClr val="tx2"/>
              </a:solidFill>
              <a:latin typeface="Montserrat Medium"/>
            </a:endParaRPr>
          </a:p>
          <a:p>
            <a:pPr marL="289782" defTabSz="914400">
              <a:lnSpc>
                <a:spcPct val="80000"/>
              </a:lnSpc>
              <a:buClr>
                <a:srgbClr val="DB1318"/>
              </a:buClr>
              <a:defRPr/>
            </a:pPr>
            <a:endParaRPr lang="ru-RU" sz="2200" b="1" dirty="0">
              <a:solidFill>
                <a:schemeClr val="tx1">
                  <a:lumMod val="75000"/>
                  <a:lumOff val="25000"/>
                </a:schemeClr>
              </a:solidFill>
              <a:latin typeface="Montserrat Medium"/>
            </a:endParaRPr>
          </a:p>
        </p:txBody>
      </p:sp>
    </p:spTree>
    <p:extLst>
      <p:ext uri="{BB962C8B-B14F-4D97-AF65-F5344CB8AC3E}">
        <p14:creationId xmlns:p14="http://schemas.microsoft.com/office/powerpoint/2010/main" val="34577302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27" name="Rectangle 3"/>
          <p:cNvSpPr>
            <a:spLocks noChangeArrowheads="1"/>
          </p:cNvSpPr>
          <p:nvPr/>
        </p:nvSpPr>
        <p:spPr bwMode="auto">
          <a:xfrm>
            <a:off x="3712634" y="1"/>
            <a:ext cx="10557934" cy="33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20000" tIns="62400" rIns="120000" bIns="62400">
            <a:spAutoFit/>
          </a:bodyPr>
          <a:lstStyle/>
          <a:p>
            <a:pPr>
              <a:buSzPct val="100000"/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endParaRPr lang="ru-RU" altLang="ru-RU" sz="1333" b="1" dirty="0">
              <a:solidFill>
                <a:srgbClr val="376092"/>
              </a:solidFill>
              <a:latin typeface="Calibri" pitchFamily="34" charset="0"/>
            </a:endParaRPr>
          </a:p>
        </p:txBody>
      </p:sp>
      <p:sp>
        <p:nvSpPr>
          <p:cNvPr id="34836" name="Прямоугольник 1"/>
          <p:cNvSpPr>
            <a:spLocks noChangeArrowheads="1"/>
          </p:cNvSpPr>
          <p:nvPr/>
        </p:nvSpPr>
        <p:spPr bwMode="auto">
          <a:xfrm>
            <a:off x="4095752" y="298451"/>
            <a:ext cx="8832849" cy="379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1600"/>
              </a:spcAft>
            </a:pPr>
            <a:endParaRPr lang="ru-RU" altLang="ru-RU" sz="1867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91012"/>
              </p:ext>
            </p:extLst>
          </p:nvPr>
        </p:nvGraphicFramePr>
        <p:xfrm>
          <a:off x="666923" y="1066801"/>
          <a:ext cx="15157277" cy="72007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57277"/>
              </a:tblGrid>
              <a:tr h="1752599">
                <a:tc>
                  <a:txBody>
                    <a:bodyPr/>
                    <a:lstStyle/>
                    <a:p>
                      <a:pPr marL="0" marR="0" lvl="0" indent="0" algn="ctr" defTabSz="14514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 Medium"/>
                          <a:cs typeface="+mn-cs"/>
                        </a:rPr>
                        <a:t>ПЕРЕЧЕНЬ  ПРЕДУПРЕДИТЕЛЬНЫХ  МЕР </a:t>
                      </a:r>
                      <a:br>
                        <a:rPr kumimoji="0" lang="ru-RU" sz="2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 Medium"/>
                          <a:cs typeface="+mn-cs"/>
                        </a:rPr>
                      </a:br>
                      <a:r>
                        <a:rPr kumimoji="0" lang="ru-RU" sz="2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 Medium"/>
                          <a:cs typeface="+mn-cs"/>
                        </a:rPr>
                        <a:t>по сокращению производственного травматизма и профессиональных заболеваний работников, финансируемых за счет сумм страховых взносов,</a:t>
                      </a:r>
                    </a:p>
                    <a:p>
                      <a:pPr marL="0" marR="0" lvl="0" indent="0" algn="ctr" defTabSz="14514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 Medium"/>
                          <a:cs typeface="+mn-cs"/>
                        </a:rPr>
                        <a:t> на которые наиболее часто обращаются страхователи</a:t>
                      </a:r>
                      <a:endParaRPr kumimoji="0" lang="ru-RU" sz="2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 Medium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653362">
                <a:tc>
                  <a:txBody>
                    <a:bodyPr/>
                    <a:lstStyle/>
                    <a:p>
                      <a:r>
                        <a:rPr lang="en-US" sz="2300" dirty="0" smtClean="0">
                          <a:solidFill>
                            <a:schemeClr val="tx1"/>
                          </a:solidFill>
                          <a:latin typeface="Montserrat Medium"/>
                          <a:cs typeface="Times New Roman" pitchFamily="18" charset="0"/>
                        </a:rPr>
                        <a:t>* </a:t>
                      </a:r>
                      <a:r>
                        <a:rPr lang="ru-RU" sz="2300" dirty="0" smtClean="0">
                          <a:solidFill>
                            <a:schemeClr val="tx1"/>
                          </a:solidFill>
                          <a:latin typeface="Montserrat Medium"/>
                          <a:cs typeface="Times New Roman" pitchFamily="18" charset="0"/>
                        </a:rPr>
                        <a:t>проведение специальной оценки условий труда;</a:t>
                      </a:r>
                    </a:p>
                  </a:txBody>
                  <a:tcPr>
                    <a:solidFill>
                      <a:srgbClr val="ECF1F8"/>
                    </a:solidFill>
                  </a:tcPr>
                </a:tc>
              </a:tr>
              <a:tr h="603750">
                <a:tc>
                  <a:txBody>
                    <a:bodyPr/>
                    <a:lstStyle/>
                    <a:p>
                      <a:r>
                        <a:rPr lang="ru-RU" sz="2300" dirty="0" smtClean="0">
                          <a:solidFill>
                            <a:schemeClr val="tx1"/>
                          </a:solidFill>
                          <a:latin typeface="Montserrat Medium"/>
                          <a:cs typeface="Times New Roman" pitchFamily="18" charset="0"/>
                        </a:rPr>
                        <a:t>* проведение обязательных периодических медицинских осмотров работников;</a:t>
                      </a:r>
                    </a:p>
                  </a:txBody>
                  <a:tcPr>
                    <a:solidFill>
                      <a:srgbClr val="ECF1F8"/>
                    </a:solidFill>
                  </a:tcPr>
                </a:tc>
              </a:tr>
              <a:tr h="876488">
                <a:tc>
                  <a:txBody>
                    <a:bodyPr/>
                    <a:lstStyle/>
                    <a:p>
                      <a:r>
                        <a:rPr lang="ru-RU" sz="2300" dirty="0" smtClean="0">
                          <a:solidFill>
                            <a:schemeClr val="tx1"/>
                          </a:solidFill>
                          <a:latin typeface="Montserrat Medium"/>
                          <a:cs typeface="Times New Roman" pitchFamily="18" charset="0"/>
                        </a:rPr>
                        <a:t>*</a:t>
                      </a:r>
                      <a:r>
                        <a:rPr lang="ru-RU" sz="2300" baseline="0" dirty="0" smtClean="0">
                          <a:solidFill>
                            <a:schemeClr val="tx1"/>
                          </a:solidFill>
                          <a:latin typeface="Montserrat Medium"/>
                          <a:cs typeface="Times New Roman" pitchFamily="18" charset="0"/>
                        </a:rPr>
                        <a:t> </a:t>
                      </a:r>
                      <a:r>
                        <a:rPr lang="ru-RU" sz="2300" dirty="0" smtClean="0">
                          <a:solidFill>
                            <a:schemeClr val="tx1"/>
                          </a:solidFill>
                          <a:latin typeface="Montserrat Medium"/>
                          <a:cs typeface="Times New Roman" pitchFamily="18" charset="0"/>
                        </a:rPr>
                        <a:t>обучения по охране труда и проверки знания требований охраны труда, </a:t>
                      </a:r>
                    </a:p>
                    <a:p>
                      <a:r>
                        <a:rPr lang="ru-RU" sz="2300" i="0" dirty="0" smtClean="0">
                          <a:solidFill>
                            <a:schemeClr val="tx1"/>
                          </a:solidFill>
                          <a:latin typeface="Montserrat Medium"/>
                          <a:cs typeface="Times New Roman" pitchFamily="18" charset="0"/>
                        </a:rPr>
                        <a:t>утвержденных постановлением Правительства Российской Федерации от 24 декабря 2021 г. N 2464  (пунктов</a:t>
                      </a:r>
                      <a:r>
                        <a:rPr lang="ru-RU" sz="2300" i="0" baseline="0" dirty="0" smtClean="0">
                          <a:solidFill>
                            <a:schemeClr val="tx1"/>
                          </a:solidFill>
                          <a:latin typeface="Montserrat Medium"/>
                          <a:cs typeface="Times New Roman" pitchFamily="18" charset="0"/>
                        </a:rPr>
                        <a:t> а), б);</a:t>
                      </a:r>
                      <a:endParaRPr lang="ru-RU" sz="2300" i="0" dirty="0" smtClean="0">
                        <a:solidFill>
                          <a:schemeClr val="tx1"/>
                        </a:solidFill>
                        <a:latin typeface="Montserrat Medium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CF1F8"/>
                    </a:solidFill>
                  </a:tcPr>
                </a:tc>
              </a:tr>
              <a:tr h="855575">
                <a:tc>
                  <a:txBody>
                    <a:bodyPr/>
                    <a:lstStyle/>
                    <a:p>
                      <a:r>
                        <a:rPr lang="ru-RU" sz="2300" dirty="0" smtClean="0">
                          <a:solidFill>
                            <a:schemeClr val="tx1"/>
                          </a:solidFill>
                          <a:latin typeface="Montserrat Medium"/>
                          <a:cs typeface="Times New Roman" pitchFamily="18" charset="0"/>
                        </a:rPr>
                        <a:t>* приобретение работника </a:t>
                      </a:r>
                      <a:r>
                        <a:rPr lang="ru-RU" sz="2300" b="0" dirty="0" smtClean="0">
                          <a:solidFill>
                            <a:schemeClr val="tx1"/>
                          </a:solidFill>
                          <a:latin typeface="Montserrat Medium"/>
                          <a:cs typeface="Times New Roman" pitchFamily="18" charset="0"/>
                        </a:rPr>
                        <a:t>средств индивидуальной защиты, специальной </a:t>
                      </a:r>
                      <a:r>
                        <a:rPr lang="ru-RU" sz="2300" dirty="0" smtClean="0">
                          <a:solidFill>
                            <a:schemeClr val="tx1"/>
                          </a:solidFill>
                          <a:latin typeface="Montserrat Medium"/>
                          <a:cs typeface="Times New Roman" pitchFamily="18" charset="0"/>
                        </a:rPr>
                        <a:t>одежды, а также смывающих и (или) обезвреживающих средств;</a:t>
                      </a:r>
                      <a:endParaRPr lang="ru-RU" sz="2300" dirty="0">
                        <a:solidFill>
                          <a:schemeClr val="tx1"/>
                        </a:solidFill>
                        <a:latin typeface="Montserrat Medium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CF1F8"/>
                    </a:solidFill>
                  </a:tcPr>
                </a:tc>
              </a:tr>
              <a:tr h="899404">
                <a:tc>
                  <a:txBody>
                    <a:bodyPr/>
                    <a:lstStyle/>
                    <a:p>
                      <a:r>
                        <a:rPr lang="ru-RU" sz="2300" dirty="0" smtClean="0">
                          <a:solidFill>
                            <a:schemeClr val="tx1"/>
                          </a:solidFill>
                          <a:latin typeface="Montserrat Medium"/>
                          <a:cs typeface="Times New Roman" pitchFamily="18" charset="0"/>
                        </a:rPr>
                        <a:t>* санаторно-курортное лечение </a:t>
                      </a:r>
                      <a:r>
                        <a:rPr lang="ru-RU" sz="2300" u="sng" dirty="0" smtClean="0">
                          <a:solidFill>
                            <a:schemeClr val="tx1"/>
                          </a:solidFill>
                          <a:latin typeface="Montserrat Medium"/>
                          <a:cs typeface="Times New Roman" pitchFamily="18" charset="0"/>
                        </a:rPr>
                        <a:t>работников, занятых на работах с вредными и (или) опасными производственными факторами</a:t>
                      </a:r>
                      <a:r>
                        <a:rPr lang="ru-RU" sz="2300" dirty="0" smtClean="0">
                          <a:solidFill>
                            <a:schemeClr val="tx1"/>
                          </a:solidFill>
                          <a:latin typeface="Montserrat Medium"/>
                          <a:cs typeface="Times New Roman" pitchFamily="18" charset="0"/>
                        </a:rPr>
                        <a:t>;</a:t>
                      </a:r>
                      <a:endParaRPr lang="ru-RU" sz="2300" dirty="0">
                        <a:solidFill>
                          <a:schemeClr val="tx1"/>
                        </a:solidFill>
                        <a:latin typeface="Montserrat Medium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CF1F8"/>
                    </a:solidFill>
                  </a:tcPr>
                </a:tc>
              </a:tr>
              <a:tr h="1293021">
                <a:tc>
                  <a:txBody>
                    <a:bodyPr/>
                    <a:lstStyle/>
                    <a:p>
                      <a:r>
                        <a:rPr lang="ru-RU" sz="2300" dirty="0" smtClean="0">
                          <a:solidFill>
                            <a:schemeClr val="tx1"/>
                          </a:solidFill>
                          <a:latin typeface="Montserrat Medium"/>
                          <a:cs typeface="Times New Roman" pitchFamily="18" charset="0"/>
                        </a:rPr>
                        <a:t>* </a:t>
                      </a:r>
                      <a:r>
                        <a:rPr lang="ru-RU" sz="2300" dirty="0" err="1" smtClean="0">
                          <a:solidFill>
                            <a:schemeClr val="tx1"/>
                          </a:solidFill>
                          <a:latin typeface="Montserrat Medium"/>
                          <a:cs typeface="Times New Roman" pitchFamily="18" charset="0"/>
                        </a:rPr>
                        <a:t>cанаторно</a:t>
                      </a:r>
                      <a:r>
                        <a:rPr lang="ru-RU" sz="2300" dirty="0" smtClean="0">
                          <a:solidFill>
                            <a:schemeClr val="tx1"/>
                          </a:solidFill>
                          <a:latin typeface="Montserrat Medium"/>
                          <a:cs typeface="Times New Roman" pitchFamily="18" charset="0"/>
                        </a:rPr>
                        <a:t>-курортное лечение работников </a:t>
                      </a:r>
                      <a:r>
                        <a:rPr lang="ru-RU" sz="2300" u="sng" dirty="0" smtClean="0">
                          <a:solidFill>
                            <a:schemeClr val="tx1"/>
                          </a:solidFill>
                          <a:latin typeface="Montserrat Medium"/>
                          <a:cs typeface="Times New Roman" pitchFamily="18" charset="0"/>
                        </a:rPr>
                        <a:t>(</a:t>
                      </a:r>
                      <a:r>
                        <a:rPr lang="ru-RU" sz="2300" u="sng" dirty="0" err="1" smtClean="0">
                          <a:solidFill>
                            <a:schemeClr val="tx1"/>
                          </a:solidFill>
                          <a:latin typeface="Montserrat Medium"/>
                          <a:cs typeface="Times New Roman" pitchFamily="18" charset="0"/>
                        </a:rPr>
                        <a:t>предпенсионеров</a:t>
                      </a:r>
                      <a:r>
                        <a:rPr lang="ru-RU" sz="2300" u="sng" dirty="0" smtClean="0">
                          <a:solidFill>
                            <a:schemeClr val="tx1"/>
                          </a:solidFill>
                          <a:latin typeface="Montserrat Medium"/>
                          <a:cs typeface="Times New Roman" pitchFamily="18" charset="0"/>
                        </a:rPr>
                        <a:t>)</a:t>
                      </a:r>
                      <a:r>
                        <a:rPr lang="ru-RU" sz="2300" dirty="0" smtClean="0">
                          <a:solidFill>
                            <a:schemeClr val="tx1"/>
                          </a:solidFill>
                          <a:latin typeface="Montserrat Medium"/>
                          <a:cs typeface="Times New Roman" pitchFamily="18" charset="0"/>
                        </a:rPr>
                        <a:t> не ранее чем за пять лет до достижения ими возраста, дающего право на назначение страховой пенсии по старости в соответствии с пенсионным законодательством РФ.</a:t>
                      </a:r>
                    </a:p>
                  </a:txBody>
                  <a:tcPr>
                    <a:solidFill>
                      <a:srgbClr val="ECF1F8"/>
                    </a:solidFill>
                  </a:tcPr>
                </a:tc>
              </a:tr>
            </a:tbl>
          </a:graphicData>
        </a:graphic>
      </p:graphicFrame>
      <p:grpSp>
        <p:nvGrpSpPr>
          <p:cNvPr id="27" name="Group 42">
            <a:extLst>
              <a:ext uri="{FF2B5EF4-FFF2-40B4-BE49-F238E27FC236}">
                <a16:creationId xmlns="" xmlns:a16="http://schemas.microsoft.com/office/drawing/2014/main" id="{5341BFC1-DEC6-D443-AA48-712E3409A9FE}"/>
              </a:ext>
            </a:extLst>
          </p:cNvPr>
          <p:cNvGrpSpPr/>
          <p:nvPr/>
        </p:nvGrpSpPr>
        <p:grpSpPr>
          <a:xfrm>
            <a:off x="190669" y="50710"/>
            <a:ext cx="740394" cy="675382"/>
            <a:chOff x="634994" y="480009"/>
            <a:chExt cx="914452" cy="1075526"/>
          </a:xfrm>
        </p:grpSpPr>
        <p:pic>
          <p:nvPicPr>
            <p:cNvPr id="28" name="object 5">
              <a:extLst>
                <a:ext uri="{FF2B5EF4-FFF2-40B4-BE49-F238E27FC236}">
                  <a16:creationId xmlns="" xmlns:a16="http://schemas.microsoft.com/office/drawing/2014/main" id="{57E87D32-4F8D-114B-A5EF-359F0D123C8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7218" y="1352696"/>
              <a:ext cx="163266" cy="78676"/>
            </a:xfrm>
            <a:prstGeom prst="rect">
              <a:avLst/>
            </a:prstGeom>
          </p:spPr>
        </p:pic>
        <p:pic>
          <p:nvPicPr>
            <p:cNvPr id="29" name="object 6">
              <a:extLst>
                <a:ext uri="{FF2B5EF4-FFF2-40B4-BE49-F238E27FC236}">
                  <a16:creationId xmlns="" xmlns:a16="http://schemas.microsoft.com/office/drawing/2014/main" id="{6B8011D9-FAE9-FE44-B9E0-A6239CCA1F0F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2641" y="1353580"/>
              <a:ext cx="341118" cy="89957"/>
            </a:xfrm>
            <a:prstGeom prst="rect">
              <a:avLst/>
            </a:prstGeom>
          </p:spPr>
        </p:pic>
        <p:sp>
          <p:nvSpPr>
            <p:cNvPr id="30" name="object 7">
              <a:extLst>
                <a:ext uri="{FF2B5EF4-FFF2-40B4-BE49-F238E27FC236}">
                  <a16:creationId xmlns="" xmlns:a16="http://schemas.microsoft.com/office/drawing/2014/main" id="{7048239A-D426-0140-A3DA-CB254ED2F2DB}"/>
                </a:ext>
              </a:extLst>
            </p:cNvPr>
            <p:cNvSpPr/>
            <p:nvPr/>
          </p:nvSpPr>
          <p:spPr>
            <a:xfrm>
              <a:off x="1192096" y="13535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69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8">
              <a:extLst>
                <a:ext uri="{FF2B5EF4-FFF2-40B4-BE49-F238E27FC236}">
                  <a16:creationId xmlns="" xmlns:a16="http://schemas.microsoft.com/office/drawing/2014/main" id="{3684C51C-76C0-9549-AF92-F9F27CDB6B1F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74796" y="1353580"/>
              <a:ext cx="66154" cy="76911"/>
            </a:xfrm>
            <a:prstGeom prst="rect">
              <a:avLst/>
            </a:prstGeom>
          </p:spPr>
        </p:pic>
        <p:pic>
          <p:nvPicPr>
            <p:cNvPr id="32" name="object 9">
              <a:extLst>
                <a:ext uri="{FF2B5EF4-FFF2-40B4-BE49-F238E27FC236}">
                  <a16:creationId xmlns="" xmlns:a16="http://schemas.microsoft.com/office/drawing/2014/main" id="{7BD81F78-1ABB-BC44-80EE-178E16124BEF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69272" y="1353577"/>
              <a:ext cx="85153" cy="76923"/>
            </a:xfrm>
            <a:prstGeom prst="rect">
              <a:avLst/>
            </a:prstGeom>
          </p:spPr>
        </p:pic>
        <p:sp>
          <p:nvSpPr>
            <p:cNvPr id="33" name="object 10">
              <a:extLst>
                <a:ext uri="{FF2B5EF4-FFF2-40B4-BE49-F238E27FC236}">
                  <a16:creationId xmlns="" xmlns:a16="http://schemas.microsoft.com/office/drawing/2014/main" id="{ECC1A50B-90A1-1149-90FD-142FA8399184}"/>
                </a:ext>
              </a:extLst>
            </p:cNvPr>
            <p:cNvSpPr/>
            <p:nvPr/>
          </p:nvSpPr>
          <p:spPr>
            <a:xfrm>
              <a:off x="1482771" y="1353580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69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11">
              <a:extLst>
                <a:ext uri="{FF2B5EF4-FFF2-40B4-BE49-F238E27FC236}">
                  <a16:creationId xmlns="" xmlns:a16="http://schemas.microsoft.com/office/drawing/2014/main" id="{D2F5C09F-AF7F-1B48-A914-03E2AF0B1595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4994" y="1464464"/>
              <a:ext cx="188554" cy="82626"/>
            </a:xfrm>
            <a:prstGeom prst="rect">
              <a:avLst/>
            </a:prstGeom>
          </p:spPr>
        </p:pic>
        <p:pic>
          <p:nvPicPr>
            <p:cNvPr id="35" name="object 12">
              <a:extLst>
                <a:ext uri="{FF2B5EF4-FFF2-40B4-BE49-F238E27FC236}">
                  <a16:creationId xmlns="" xmlns:a16="http://schemas.microsoft.com/office/drawing/2014/main" id="{C8C63F20-E632-A641-A3CE-98D99A4FF06E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45724" y="1467309"/>
              <a:ext cx="164275" cy="88226"/>
            </a:xfrm>
            <a:prstGeom prst="rect">
              <a:avLst/>
            </a:prstGeom>
          </p:spPr>
        </p:pic>
        <p:pic>
          <p:nvPicPr>
            <p:cNvPr id="36" name="object 13">
              <a:extLst>
                <a:ext uri="{FF2B5EF4-FFF2-40B4-BE49-F238E27FC236}">
                  <a16:creationId xmlns="" xmlns:a16="http://schemas.microsoft.com/office/drawing/2014/main" id="{3A9345E8-757E-514C-BB35-74A822A7A6EE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7757" y="1466442"/>
              <a:ext cx="319289" cy="78663"/>
            </a:xfrm>
            <a:prstGeom prst="rect">
              <a:avLst/>
            </a:prstGeom>
          </p:spPr>
        </p:pic>
        <p:pic>
          <p:nvPicPr>
            <p:cNvPr id="37" name="object 14">
              <a:extLst>
                <a:ext uri="{FF2B5EF4-FFF2-40B4-BE49-F238E27FC236}">
                  <a16:creationId xmlns="" xmlns:a16="http://schemas.microsoft.com/office/drawing/2014/main" id="{6484D725-2216-784C-B6E0-9F57DDB757F8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96605" y="1467312"/>
              <a:ext cx="66471" cy="76911"/>
            </a:xfrm>
            <a:prstGeom prst="rect">
              <a:avLst/>
            </a:prstGeom>
          </p:spPr>
        </p:pic>
        <p:pic>
          <p:nvPicPr>
            <p:cNvPr id="38" name="object 15">
              <a:extLst>
                <a:ext uri="{FF2B5EF4-FFF2-40B4-BE49-F238E27FC236}">
                  <a16:creationId xmlns="" xmlns:a16="http://schemas.microsoft.com/office/drawing/2014/main" id="{ACEBBB1E-F0DB-AC43-8527-196F5984DA60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82771" y="1467312"/>
              <a:ext cx="66471" cy="76911"/>
            </a:xfrm>
            <a:prstGeom prst="rect">
              <a:avLst/>
            </a:prstGeom>
          </p:spPr>
        </p:pic>
        <p:sp>
          <p:nvSpPr>
            <p:cNvPr id="39" name="object 16">
              <a:extLst>
                <a:ext uri="{FF2B5EF4-FFF2-40B4-BE49-F238E27FC236}">
                  <a16:creationId xmlns="" xmlns:a16="http://schemas.microsoft.com/office/drawing/2014/main" id="{3815019A-18E6-CE44-B777-DA50B134DEDB}"/>
                </a:ext>
              </a:extLst>
            </p:cNvPr>
            <p:cNvSpPr/>
            <p:nvPr/>
          </p:nvSpPr>
          <p:spPr>
            <a:xfrm>
              <a:off x="1489430" y="1331849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5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17">
              <a:extLst>
                <a:ext uri="{FF2B5EF4-FFF2-40B4-BE49-F238E27FC236}">
                  <a16:creationId xmlns="" xmlns:a16="http://schemas.microsoft.com/office/drawing/2014/main" id="{8DEA4567-2094-E24F-AD00-26CB5CF95E0B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4093" y="480009"/>
              <a:ext cx="895848" cy="769188"/>
            </a:xfrm>
            <a:prstGeom prst="rect">
              <a:avLst/>
            </a:prstGeom>
          </p:spPr>
        </p:pic>
      </p:grpSp>
      <p:sp>
        <p:nvSpPr>
          <p:cNvPr id="41" name="Rectangle 9"/>
          <p:cNvSpPr>
            <a:spLocks noChangeArrowheads="1"/>
          </p:cNvSpPr>
          <p:nvPr/>
        </p:nvSpPr>
        <p:spPr bwMode="auto">
          <a:xfrm>
            <a:off x="2320677" y="165101"/>
            <a:ext cx="14077244" cy="39624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42857" tIns="74286" rIns="142857" bIns="74286">
            <a:spAutoFit/>
          </a:bodyPr>
          <a:lstStyle/>
          <a:p>
            <a:pPr defTabSz="1451426" rtl="0">
              <a:buSzPct val="100000"/>
              <a:tabLst>
                <a:tab pos="0" algn="l"/>
                <a:tab pos="1451426" algn="l"/>
                <a:tab pos="2902851" algn="l"/>
                <a:tab pos="4354277" algn="l"/>
                <a:tab pos="5805702" algn="l"/>
                <a:tab pos="7257129" algn="l"/>
                <a:tab pos="8708555" algn="l"/>
                <a:tab pos="10159980" algn="l"/>
                <a:tab pos="11611406" algn="l"/>
                <a:tab pos="13062831" algn="l"/>
                <a:tab pos="14514257" algn="l"/>
                <a:tab pos="15965682" algn="l"/>
              </a:tabLst>
            </a:pPr>
            <a:r>
              <a:rPr lang="ru-RU" altLang="ru-RU" sz="1600" b="1" kern="1200" dirty="0">
                <a:solidFill>
                  <a:srgbClr val="376092"/>
                </a:solidFill>
              </a:rPr>
              <a:t>ОБЯЗАТЕЛЬНОЕ СОЦИАЛЬНОЕ СТРАХОВАНИЕ ОТ НЕСЧАСТНЫХ СЛУЧАЕВ НА ПРОИЗВОДСТВЕ И ПРОФЕССИОНАЛЬНЫХ ЗАБОЛЕВАНИЙ</a:t>
            </a:r>
          </a:p>
        </p:txBody>
      </p:sp>
      <p:sp>
        <p:nvSpPr>
          <p:cNvPr id="42" name="Freeform 10"/>
          <p:cNvSpPr>
            <a:spLocks noChangeArrowheads="1"/>
          </p:cNvSpPr>
          <p:nvPr/>
        </p:nvSpPr>
        <p:spPr bwMode="auto">
          <a:xfrm>
            <a:off x="198036" y="655762"/>
            <a:ext cx="16095823" cy="48720"/>
          </a:xfrm>
          <a:custGeom>
            <a:avLst/>
            <a:gdLst>
              <a:gd name="T0" fmla="*/ 0 w 10369152"/>
              <a:gd name="T1" fmla="*/ 0 h 71519"/>
              <a:gd name="T2" fmla="*/ 0 w 10369152"/>
              <a:gd name="T3" fmla="*/ 0 h 71519"/>
              <a:gd name="T4" fmla="*/ 0 w 10369152"/>
              <a:gd name="T5" fmla="*/ 0 h 71519"/>
              <a:gd name="T6" fmla="*/ 0 w 10369152"/>
              <a:gd name="T7" fmla="*/ 0 h 71519"/>
              <a:gd name="T8" fmla="*/ 0 w 10369152"/>
              <a:gd name="T9" fmla="*/ 0 h 715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369152"/>
              <a:gd name="T16" fmla="*/ 0 h 71519"/>
              <a:gd name="T17" fmla="*/ 10369152 w 10369152"/>
              <a:gd name="T18" fmla="*/ 71519 h 715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369152" h="71519">
                <a:moveTo>
                  <a:pt x="1374431" y="27349"/>
                </a:moveTo>
                <a:lnTo>
                  <a:pt x="8994721" y="27349"/>
                </a:lnTo>
                <a:lnTo>
                  <a:pt x="8994721" y="44170"/>
                </a:lnTo>
                <a:lnTo>
                  <a:pt x="1374431" y="44170"/>
                </a:lnTo>
                <a:lnTo>
                  <a:pt x="1374431" y="27349"/>
                </a:lnTo>
                <a:close/>
              </a:path>
            </a:pathLst>
          </a:custGeom>
          <a:solidFill>
            <a:srgbClr val="4F81BD"/>
          </a:solidFill>
          <a:ln w="25560" cap="flat">
            <a:solidFill>
              <a:srgbClr val="385D8A"/>
            </a:solidFill>
            <a:round/>
            <a:headEnd/>
            <a:tailEnd/>
          </a:ln>
        </p:spPr>
        <p:txBody>
          <a:bodyPr wrap="none" lIns="145143" tIns="72571" rIns="145143" bIns="72571" anchor="ctr"/>
          <a:lstStyle/>
          <a:p>
            <a:pPr defTabSz="1451426" rtl="0"/>
            <a:endParaRPr lang="ru-RU" sz="290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0645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/>
        </p:nvSpPr>
        <p:spPr bwMode="auto">
          <a:xfrm>
            <a:off x="0" y="797984"/>
            <a:ext cx="16256000" cy="1532467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lIns="145143" tIns="72571" rIns="145143" bIns="72571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sz="2500" dirty="0">
                <a:latin typeface="Montserrat Medium"/>
              </a:rPr>
              <a:t>ПЕРЕЧЕНЬ ОБЯЗАТЕЛЬНЫХ ДОКУМЕНТОВ </a:t>
            </a:r>
            <a:br>
              <a:rPr lang="ru-RU" sz="2500" dirty="0">
                <a:latin typeface="Montserrat Medium"/>
              </a:rPr>
            </a:br>
            <a:r>
              <a:rPr lang="ru-RU" sz="2500" dirty="0">
                <a:latin typeface="Montserrat Medium"/>
              </a:rPr>
              <a:t>для получения разрешения на финансирование предупредительных мер по сокращению производственного травматизма и профессиональных заболеваний</a:t>
            </a:r>
          </a:p>
        </p:txBody>
      </p:sp>
      <p:grpSp>
        <p:nvGrpSpPr>
          <p:cNvPr id="20485" name="Группа 10"/>
          <p:cNvGrpSpPr>
            <a:grpSpLocks/>
          </p:cNvGrpSpPr>
          <p:nvPr/>
        </p:nvGrpSpPr>
        <p:grpSpPr bwMode="auto">
          <a:xfrm>
            <a:off x="618068" y="2444751"/>
            <a:ext cx="15426267" cy="5939367"/>
            <a:chOff x="189730" y="2504703"/>
            <a:chExt cx="8313189" cy="2610523"/>
          </a:xfrm>
        </p:grpSpPr>
        <p:sp>
          <p:nvSpPr>
            <p:cNvPr id="36872" name="Line 43"/>
            <p:cNvSpPr>
              <a:spLocks noChangeShapeType="1"/>
            </p:cNvSpPr>
            <p:nvPr/>
          </p:nvSpPr>
          <p:spPr bwMode="auto">
            <a:xfrm>
              <a:off x="1080972" y="3047089"/>
              <a:ext cx="7380882" cy="0"/>
            </a:xfrm>
            <a:prstGeom prst="line">
              <a:avLst/>
            </a:prstGeom>
            <a:noFill/>
            <a:ln w="38100" cap="rnd">
              <a:solidFill>
                <a:srgbClr val="5F5F5F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0489" name="Text Box 46"/>
            <p:cNvSpPr txBox="1">
              <a:spLocks noChangeArrowheads="1"/>
            </p:cNvSpPr>
            <p:nvPr/>
          </p:nvSpPr>
          <p:spPr bwMode="auto">
            <a:xfrm>
              <a:off x="2176013" y="2504703"/>
              <a:ext cx="6161128" cy="486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r>
                <a:rPr lang="ru-RU" altLang="ru-RU" sz="2200" b="1" u="sng" dirty="0">
                  <a:solidFill>
                    <a:srgbClr val="0D0D0D"/>
                  </a:solidFill>
                  <a:latin typeface="Cambria" pitchFamily="18" charset="0"/>
                </a:rPr>
                <a:t>Заявление</a:t>
              </a:r>
              <a:r>
                <a:rPr lang="ru-RU" altLang="ru-RU" sz="2200" b="1" dirty="0">
                  <a:solidFill>
                    <a:srgbClr val="0D0D0D"/>
                  </a:solidFill>
                  <a:latin typeface="Cambria" pitchFamily="18" charset="0"/>
                </a:rPr>
                <a:t> страхователя о финансовом обеспечении предупредительных мер  по сокращению производственного травматизма и профессиональных заболеваний работников </a:t>
              </a:r>
            </a:p>
          </p:txBody>
        </p:sp>
        <p:sp>
          <p:nvSpPr>
            <p:cNvPr id="14" name="Freeform 32"/>
            <p:cNvSpPr>
              <a:spLocks/>
            </p:cNvSpPr>
            <p:nvPr/>
          </p:nvSpPr>
          <p:spPr bwMode="gray">
            <a:xfrm>
              <a:off x="329652" y="2796829"/>
              <a:ext cx="1552829" cy="19444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50000">
                  <a:schemeClr val="tx1">
                    <a:gamma/>
                    <a:tint val="57647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sz="2500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5" name="Rectangle 33"/>
            <p:cNvSpPr>
              <a:spLocks noChangeArrowheads="1"/>
            </p:cNvSpPr>
            <p:nvPr/>
          </p:nvSpPr>
          <p:spPr bwMode="gray">
            <a:xfrm>
              <a:off x="238191" y="2536087"/>
              <a:ext cx="1736386" cy="455612"/>
            </a:xfrm>
            <a:prstGeom prst="rect">
              <a:avLst/>
            </a:prstGeom>
            <a:solidFill>
              <a:schemeClr val="accent1"/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sz="3200" b="1" dirty="0">
                  <a:solidFill>
                    <a:prstClr val="white"/>
                  </a:solidFill>
                  <a:latin typeface="Montserrat Medium"/>
                  <a:cs typeface="Arial" charset="0"/>
                </a:rPr>
                <a:t>до 1 августа</a:t>
              </a:r>
              <a:endParaRPr lang="en-US" sz="3200" b="1" dirty="0">
                <a:solidFill>
                  <a:prstClr val="white"/>
                </a:solidFill>
                <a:latin typeface="Montserrat Medium"/>
                <a:cs typeface="Arial" charset="0"/>
              </a:endParaRPr>
            </a:p>
          </p:txBody>
        </p:sp>
        <p:sp>
          <p:nvSpPr>
            <p:cNvPr id="36878" name="Line 43"/>
            <p:cNvSpPr>
              <a:spLocks noChangeShapeType="1"/>
            </p:cNvSpPr>
            <p:nvPr/>
          </p:nvSpPr>
          <p:spPr bwMode="auto">
            <a:xfrm>
              <a:off x="2207952" y="4014638"/>
              <a:ext cx="6253903" cy="0"/>
            </a:xfrm>
            <a:prstGeom prst="line">
              <a:avLst/>
            </a:prstGeom>
            <a:noFill/>
            <a:ln w="38100" cap="rnd">
              <a:solidFill>
                <a:srgbClr val="5F5F5F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0493" name="Text Box 46"/>
            <p:cNvSpPr txBox="1">
              <a:spLocks noChangeArrowheads="1"/>
            </p:cNvSpPr>
            <p:nvPr/>
          </p:nvSpPr>
          <p:spPr bwMode="auto">
            <a:xfrm>
              <a:off x="2144074" y="3076859"/>
              <a:ext cx="6358845" cy="937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r>
                <a:rPr lang="ru-RU" altLang="ru-RU" sz="2200" b="1" u="sng" dirty="0">
                  <a:solidFill>
                    <a:srgbClr val="0D0D0D"/>
                  </a:solidFill>
                  <a:latin typeface="Cambria" pitchFamily="18" charset="0"/>
                </a:rPr>
                <a:t>План финансового обеспечения</a:t>
              </a:r>
              <a:r>
                <a:rPr lang="ru-RU" altLang="ru-RU" sz="2200" b="1" dirty="0">
                  <a:solidFill>
                    <a:srgbClr val="0D0D0D"/>
                  </a:solidFill>
                  <a:latin typeface="Cambria" pitchFamily="18" charset="0"/>
                </a:rPr>
                <a:t> предупредительных мер в текущем календарном году по форме, предусмотренной </a:t>
              </a:r>
            </a:p>
            <a:p>
              <a:r>
                <a:rPr lang="ru-RU" altLang="ru-RU" sz="2200" i="1" dirty="0">
                  <a:solidFill>
                    <a:srgbClr val="0D0D0D"/>
                  </a:solidFill>
                  <a:latin typeface="Cambria" pitchFamily="18" charset="0"/>
                </a:rPr>
                <a:t>(Составляется с учетом  мероприятий по улучшению условий и охраны труда, разработанного по результатам проведения специальной оценки условий труда или коллективного договора (соглашения по охране труда между работодателем и  представительным органом работников), с указанием суммы финансирования )</a:t>
              </a:r>
            </a:p>
          </p:txBody>
        </p:sp>
        <p:sp>
          <p:nvSpPr>
            <p:cNvPr id="18" name="Freeform 32"/>
            <p:cNvSpPr>
              <a:spLocks/>
            </p:cNvSpPr>
            <p:nvPr/>
          </p:nvSpPr>
          <p:spPr bwMode="gray">
            <a:xfrm>
              <a:off x="238399" y="4911482"/>
              <a:ext cx="1825069" cy="203744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50000">
                  <a:schemeClr val="tx1">
                    <a:gamma/>
                    <a:tint val="57647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sz="2500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9" name="Rectangle 33"/>
            <p:cNvSpPr>
              <a:spLocks noChangeArrowheads="1"/>
            </p:cNvSpPr>
            <p:nvPr/>
          </p:nvSpPr>
          <p:spPr bwMode="gray">
            <a:xfrm>
              <a:off x="189730" y="3173788"/>
              <a:ext cx="1922584" cy="1941438"/>
            </a:xfrm>
            <a:prstGeom prst="rect">
              <a:avLst/>
            </a:prstGeom>
            <a:solidFill>
              <a:schemeClr val="accent1"/>
            </a:solidFill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sz="2500" b="1" dirty="0">
                  <a:solidFill>
                    <a:prstClr val="white"/>
                  </a:solidFill>
                  <a:latin typeface="Montserrat Medium"/>
                  <a:cs typeface="Arial" charset="0"/>
                </a:rPr>
                <a:t>Перечень</a:t>
              </a:r>
            </a:p>
            <a:p>
              <a:pPr algn="ctr">
                <a:defRPr/>
              </a:pPr>
              <a:r>
                <a:rPr lang="ru-RU" sz="2500" b="1" dirty="0">
                  <a:solidFill>
                    <a:prstClr val="white"/>
                  </a:solidFill>
                  <a:latin typeface="Montserrat Medium"/>
                  <a:cs typeface="Arial" charset="0"/>
                </a:rPr>
                <a:t> документов</a:t>
              </a:r>
            </a:p>
            <a:p>
              <a:pPr algn="ctr">
                <a:defRPr/>
              </a:pPr>
              <a:r>
                <a:rPr lang="ru-RU" sz="2500" b="1" dirty="0">
                  <a:solidFill>
                    <a:prstClr val="white"/>
                  </a:solidFill>
                  <a:latin typeface="Montserrat Medium"/>
                  <a:cs typeface="Arial" charset="0"/>
                </a:rPr>
                <a:t> определяется</a:t>
              </a:r>
            </a:p>
            <a:p>
              <a:pPr algn="ctr">
                <a:defRPr/>
              </a:pPr>
              <a:r>
                <a:rPr lang="ru-RU" sz="2500" b="1" dirty="0">
                  <a:solidFill>
                    <a:prstClr val="white"/>
                  </a:solidFill>
                  <a:latin typeface="Montserrat Medium"/>
                  <a:cs typeface="Arial" charset="0"/>
                </a:rPr>
                <a:t> в соответствии</a:t>
              </a:r>
            </a:p>
            <a:p>
              <a:pPr algn="ctr">
                <a:defRPr/>
              </a:pPr>
              <a:r>
                <a:rPr lang="ru-RU" sz="2500" b="1" dirty="0">
                  <a:solidFill>
                    <a:prstClr val="white"/>
                  </a:solidFill>
                  <a:latin typeface="Montserrat Medium"/>
                  <a:cs typeface="Arial" charset="0"/>
                </a:rPr>
                <a:t> с Правилами</a:t>
              </a:r>
            </a:p>
            <a:p>
              <a:pPr algn="ctr">
                <a:defRPr/>
              </a:pPr>
              <a:r>
                <a:rPr lang="ru-RU" sz="2500" b="1" dirty="0">
                  <a:solidFill>
                    <a:prstClr val="white"/>
                  </a:solidFill>
                  <a:latin typeface="Montserrat Medium"/>
                  <a:cs typeface="Arial" charset="0"/>
                </a:rPr>
                <a:t> от 14.07.2021 г. </a:t>
              </a:r>
            </a:p>
            <a:p>
              <a:pPr algn="ctr">
                <a:defRPr/>
              </a:pPr>
              <a:r>
                <a:rPr lang="ru-RU" sz="2500" b="1" dirty="0" smtClean="0">
                  <a:solidFill>
                    <a:prstClr val="white"/>
                  </a:solidFill>
                  <a:latin typeface="Montserrat Medium"/>
                  <a:cs typeface="Arial" charset="0"/>
                </a:rPr>
                <a:t>№ 467н</a:t>
              </a:r>
              <a:endParaRPr lang="ru-RU" sz="2500" b="1" dirty="0">
                <a:solidFill>
                  <a:prstClr val="white"/>
                </a:solidFill>
                <a:latin typeface="Montserrat Medium"/>
                <a:cs typeface="Arial" charset="0"/>
              </a:endParaRPr>
            </a:p>
            <a:p>
              <a:pPr algn="ctr">
                <a:defRPr/>
              </a:pPr>
              <a:r>
                <a:rPr lang="ru-RU" sz="2500" b="1" dirty="0">
                  <a:solidFill>
                    <a:prstClr val="white"/>
                  </a:solidFill>
                  <a:latin typeface="Montserrat Medium"/>
                  <a:cs typeface="Arial" charset="0"/>
                </a:rPr>
                <a:t> в зависимости</a:t>
              </a:r>
            </a:p>
            <a:p>
              <a:pPr algn="ctr">
                <a:defRPr/>
              </a:pPr>
              <a:r>
                <a:rPr lang="ru-RU" sz="2500" b="1" dirty="0">
                  <a:solidFill>
                    <a:prstClr val="white"/>
                  </a:solidFill>
                  <a:latin typeface="Montserrat Medium"/>
                  <a:cs typeface="Arial" charset="0"/>
                </a:rPr>
                <a:t>от вида </a:t>
              </a:r>
            </a:p>
            <a:p>
              <a:pPr algn="ctr">
                <a:defRPr/>
              </a:pPr>
              <a:r>
                <a:rPr lang="ru-RU" sz="2500" b="1" dirty="0">
                  <a:solidFill>
                    <a:prstClr val="white"/>
                  </a:solidFill>
                  <a:latin typeface="Montserrat Medium"/>
                  <a:cs typeface="Arial" charset="0"/>
                </a:rPr>
                <a:t>мероприятий</a:t>
              </a:r>
            </a:p>
          </p:txBody>
        </p:sp>
        <p:sp>
          <p:nvSpPr>
            <p:cNvPr id="36884" name="Line 43"/>
            <p:cNvSpPr>
              <a:spLocks noChangeShapeType="1"/>
            </p:cNvSpPr>
            <p:nvPr/>
          </p:nvSpPr>
          <p:spPr bwMode="auto">
            <a:xfrm>
              <a:off x="1080972" y="5115226"/>
              <a:ext cx="7380882" cy="0"/>
            </a:xfrm>
            <a:prstGeom prst="line">
              <a:avLst/>
            </a:prstGeom>
            <a:noFill/>
            <a:ln w="38100" cap="rnd">
              <a:solidFill>
                <a:srgbClr val="5F5F5F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6885" name="Text Box 46"/>
            <p:cNvSpPr txBox="1">
              <a:spLocks noChangeArrowheads="1"/>
            </p:cNvSpPr>
            <p:nvPr/>
          </p:nvSpPr>
          <p:spPr bwMode="auto">
            <a:xfrm>
              <a:off x="2239891" y="4757977"/>
              <a:ext cx="6190025" cy="338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  <a:defRPr/>
              </a:pPr>
              <a:r>
                <a:rPr lang="ru-RU" altLang="ru-RU" sz="2200" b="1">
                  <a:solidFill>
                    <a:prstClr val="black"/>
                  </a:solidFill>
                  <a:latin typeface="Cambria" pitchFamily="18" charset="0"/>
                </a:rPr>
                <a:t>Документы, обосновывающие необходимость финансового обеспечения предупредительных мер</a:t>
              </a: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4185357" y="6220884"/>
            <a:ext cx="11664244" cy="1229933"/>
          </a:xfrm>
          <a:prstGeom prst="rect">
            <a:avLst/>
          </a:prstGeom>
        </p:spPr>
        <p:txBody>
          <a:bodyPr lIns="145143" tIns="72571" rIns="145143" bIns="72571">
            <a:spAutoFit/>
          </a:bodyPr>
          <a:lstStyle/>
          <a:p>
            <a:pPr marL="133552">
              <a:lnSpc>
                <a:spcPct val="80000"/>
              </a:lnSpc>
              <a:spcBef>
                <a:spcPct val="20000"/>
              </a:spcBef>
              <a:buClr>
                <a:srgbClr val="DB1318"/>
              </a:buClr>
              <a:defRPr/>
            </a:pPr>
            <a:r>
              <a:rPr lang="ru-RU" sz="2200" b="1" dirty="0">
                <a:solidFill>
                  <a:srgbClr val="000000"/>
                </a:solidFill>
                <a:latin typeface="Cambria" pitchFamily="18" charset="0"/>
              </a:rPr>
              <a:t>Копия </a:t>
            </a:r>
            <a:r>
              <a:rPr lang="ru-RU" sz="2200" b="1" u="sng" dirty="0">
                <a:solidFill>
                  <a:srgbClr val="000000"/>
                </a:solidFill>
                <a:latin typeface="Cambria" pitchFamily="18" charset="0"/>
              </a:rPr>
              <a:t>перечня мероприятий  по улучшению условий труда</a:t>
            </a:r>
            <a:r>
              <a:rPr lang="ru-RU" sz="2200" b="1" dirty="0">
                <a:solidFill>
                  <a:srgbClr val="000000"/>
                </a:solidFill>
                <a:latin typeface="Cambria" pitchFamily="18" charset="0"/>
              </a:rPr>
              <a:t>, разработанного по результатам проведения специальной оценки условий труда или коллективного договора </a:t>
            </a:r>
            <a:r>
              <a:rPr lang="ru-RU" sz="2200" i="1" dirty="0">
                <a:solidFill>
                  <a:srgbClr val="000000"/>
                </a:solidFill>
                <a:latin typeface="Cambria" pitchFamily="18" charset="0"/>
              </a:rPr>
              <a:t>(соглашения по охране труда между работодателем и  представительным органом работников)</a:t>
            </a:r>
          </a:p>
        </p:txBody>
      </p:sp>
      <p:sp>
        <p:nvSpPr>
          <p:cNvPr id="36871" name="Line 43"/>
          <p:cNvSpPr>
            <a:spLocks noChangeShapeType="1"/>
          </p:cNvSpPr>
          <p:nvPr/>
        </p:nvSpPr>
        <p:spPr bwMode="auto">
          <a:xfrm flipV="1">
            <a:off x="4422423" y="7452784"/>
            <a:ext cx="11545710" cy="0"/>
          </a:xfrm>
          <a:prstGeom prst="line">
            <a:avLst/>
          </a:prstGeom>
          <a:noFill/>
          <a:ln w="38100" cap="rnd">
            <a:solidFill>
              <a:srgbClr val="5F5F5F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45143" tIns="72571" rIns="145143" bIns="72571"/>
          <a:lstStyle/>
          <a:p>
            <a:pPr>
              <a:defRPr/>
            </a:pPr>
            <a:endParaRPr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1" name="Freeform 10"/>
          <p:cNvSpPr>
            <a:spLocks noChangeArrowheads="1"/>
          </p:cNvSpPr>
          <p:nvPr/>
        </p:nvSpPr>
        <p:spPr bwMode="auto">
          <a:xfrm>
            <a:off x="-558800" y="620182"/>
            <a:ext cx="18431934" cy="93133"/>
          </a:xfrm>
          <a:custGeom>
            <a:avLst/>
            <a:gdLst>
              <a:gd name="T0" fmla="*/ 0 w 10369152"/>
              <a:gd name="T1" fmla="*/ 0 h 71519"/>
              <a:gd name="T2" fmla="*/ 0 w 10369152"/>
              <a:gd name="T3" fmla="*/ 0 h 71519"/>
              <a:gd name="T4" fmla="*/ 0 w 10369152"/>
              <a:gd name="T5" fmla="*/ 0 h 71519"/>
              <a:gd name="T6" fmla="*/ 0 w 10369152"/>
              <a:gd name="T7" fmla="*/ 0 h 71519"/>
              <a:gd name="T8" fmla="*/ 0 w 10369152"/>
              <a:gd name="T9" fmla="*/ 0 h 715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369152"/>
              <a:gd name="T16" fmla="*/ 0 h 71519"/>
              <a:gd name="T17" fmla="*/ 10369152 w 10369152"/>
              <a:gd name="T18" fmla="*/ 71519 h 715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369152" h="71519">
                <a:moveTo>
                  <a:pt x="1374431" y="27349"/>
                </a:moveTo>
                <a:lnTo>
                  <a:pt x="8994721" y="27349"/>
                </a:lnTo>
                <a:lnTo>
                  <a:pt x="8994721" y="44170"/>
                </a:lnTo>
                <a:lnTo>
                  <a:pt x="1374431" y="44170"/>
                </a:lnTo>
                <a:lnTo>
                  <a:pt x="1374431" y="27349"/>
                </a:lnTo>
                <a:close/>
              </a:path>
            </a:pathLst>
          </a:custGeom>
          <a:solidFill>
            <a:srgbClr val="4F81BD"/>
          </a:solidFill>
          <a:ln w="25560" cap="flat">
            <a:solidFill>
              <a:srgbClr val="385D8A"/>
            </a:solidFill>
            <a:round/>
            <a:headEnd/>
            <a:tailEnd/>
          </a:ln>
        </p:spPr>
        <p:txBody>
          <a:bodyPr wrap="none" lIns="145143" tIns="72571" rIns="145143" bIns="72571" anchor="ctr"/>
          <a:lstStyle/>
          <a:p>
            <a:endParaRPr lang="ru-RU"/>
          </a:p>
        </p:txBody>
      </p:sp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1666913" y="192170"/>
            <a:ext cx="14412921" cy="38085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142857" tIns="74286" rIns="142857" bIns="74286">
            <a:spAutoFit/>
          </a:bodyPr>
          <a:lstStyle/>
          <a:p>
            <a:pPr>
              <a:buSzPct val="100000"/>
              <a:tabLst>
                <a:tab pos="0" algn="l"/>
                <a:tab pos="1451427" algn="l"/>
                <a:tab pos="2902854" algn="l"/>
                <a:tab pos="4354281" algn="l"/>
                <a:tab pos="5805708" algn="l"/>
                <a:tab pos="7257136" algn="l"/>
                <a:tab pos="8708563" algn="l"/>
                <a:tab pos="10159990" algn="l"/>
                <a:tab pos="11611417" algn="l"/>
                <a:tab pos="13062844" algn="l"/>
                <a:tab pos="14514271" algn="l"/>
                <a:tab pos="15965698" algn="l"/>
              </a:tabLst>
            </a:pPr>
            <a:r>
              <a:rPr lang="ru-RU" altLang="ru-RU" sz="1500" b="1" dirty="0">
                <a:solidFill>
                  <a:srgbClr val="376092"/>
                </a:solidFill>
                <a:latin typeface="Montserrat Medium"/>
              </a:rPr>
              <a:t>ОБЯЗАТЕЛЬНОЕ СОЦИАЛЬНОЕ СТРАХОВАНИЕ ОТ НЕСЧАСТНЫХ СЛУЧАЕВ НА ПРОИЗВОДСТВЕ И ПРОФЕССИОНАЛЬНЫХ ЗАБОЛЕВАНИЙ</a:t>
            </a:r>
          </a:p>
        </p:txBody>
      </p:sp>
      <p:grpSp>
        <p:nvGrpSpPr>
          <p:cNvPr id="23" name="Group 42">
            <a:extLst>
              <a:ext uri="{FF2B5EF4-FFF2-40B4-BE49-F238E27FC236}">
                <a16:creationId xmlns="" xmlns:a16="http://schemas.microsoft.com/office/drawing/2014/main" id="{5341BFC1-DEC6-D443-AA48-712E3409A9FE}"/>
              </a:ext>
            </a:extLst>
          </p:cNvPr>
          <p:cNvGrpSpPr/>
          <p:nvPr/>
        </p:nvGrpSpPr>
        <p:grpSpPr>
          <a:xfrm>
            <a:off x="137319" y="37934"/>
            <a:ext cx="740394" cy="675382"/>
            <a:chOff x="634994" y="480009"/>
            <a:chExt cx="914452" cy="1075526"/>
          </a:xfrm>
        </p:grpSpPr>
        <p:pic>
          <p:nvPicPr>
            <p:cNvPr id="24" name="object 5">
              <a:extLst>
                <a:ext uri="{FF2B5EF4-FFF2-40B4-BE49-F238E27FC236}">
                  <a16:creationId xmlns="" xmlns:a16="http://schemas.microsoft.com/office/drawing/2014/main" id="{57E87D32-4F8D-114B-A5EF-359F0D123C81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7218" y="1352696"/>
              <a:ext cx="163266" cy="78676"/>
            </a:xfrm>
            <a:prstGeom prst="rect">
              <a:avLst/>
            </a:prstGeom>
          </p:spPr>
        </p:pic>
        <p:pic>
          <p:nvPicPr>
            <p:cNvPr id="25" name="object 6">
              <a:extLst>
                <a:ext uri="{FF2B5EF4-FFF2-40B4-BE49-F238E27FC236}">
                  <a16:creationId xmlns="" xmlns:a16="http://schemas.microsoft.com/office/drawing/2014/main" id="{6B8011D9-FAE9-FE44-B9E0-A6239CCA1F0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641" y="1353580"/>
              <a:ext cx="341118" cy="89957"/>
            </a:xfrm>
            <a:prstGeom prst="rect">
              <a:avLst/>
            </a:prstGeom>
          </p:spPr>
        </p:pic>
        <p:sp>
          <p:nvSpPr>
            <p:cNvPr id="26" name="object 7">
              <a:extLst>
                <a:ext uri="{FF2B5EF4-FFF2-40B4-BE49-F238E27FC236}">
                  <a16:creationId xmlns="" xmlns:a16="http://schemas.microsoft.com/office/drawing/2014/main" id="{7048239A-D426-0140-A3DA-CB254ED2F2DB}"/>
                </a:ext>
              </a:extLst>
            </p:cNvPr>
            <p:cNvSpPr/>
            <p:nvPr/>
          </p:nvSpPr>
          <p:spPr>
            <a:xfrm>
              <a:off x="1192096" y="13535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69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8">
              <a:extLst>
                <a:ext uri="{FF2B5EF4-FFF2-40B4-BE49-F238E27FC236}">
                  <a16:creationId xmlns="" xmlns:a16="http://schemas.microsoft.com/office/drawing/2014/main" id="{3684C51C-76C0-9549-AF92-F9F27CDB6B1F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4796" y="1353580"/>
              <a:ext cx="66154" cy="76911"/>
            </a:xfrm>
            <a:prstGeom prst="rect">
              <a:avLst/>
            </a:prstGeom>
          </p:spPr>
        </p:pic>
        <p:pic>
          <p:nvPicPr>
            <p:cNvPr id="28" name="object 9">
              <a:extLst>
                <a:ext uri="{FF2B5EF4-FFF2-40B4-BE49-F238E27FC236}">
                  <a16:creationId xmlns="" xmlns:a16="http://schemas.microsoft.com/office/drawing/2014/main" id="{7BD81F78-1ABB-BC44-80EE-178E16124BEF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9272" y="1353577"/>
              <a:ext cx="85153" cy="76923"/>
            </a:xfrm>
            <a:prstGeom prst="rect">
              <a:avLst/>
            </a:prstGeom>
          </p:spPr>
        </p:pic>
        <p:sp>
          <p:nvSpPr>
            <p:cNvPr id="29" name="object 10">
              <a:extLst>
                <a:ext uri="{FF2B5EF4-FFF2-40B4-BE49-F238E27FC236}">
                  <a16:creationId xmlns="" xmlns:a16="http://schemas.microsoft.com/office/drawing/2014/main" id="{ECC1A50B-90A1-1149-90FD-142FA8399184}"/>
                </a:ext>
              </a:extLst>
            </p:cNvPr>
            <p:cNvSpPr/>
            <p:nvPr/>
          </p:nvSpPr>
          <p:spPr>
            <a:xfrm>
              <a:off x="1482771" y="1353580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69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11">
              <a:extLst>
                <a:ext uri="{FF2B5EF4-FFF2-40B4-BE49-F238E27FC236}">
                  <a16:creationId xmlns="" xmlns:a16="http://schemas.microsoft.com/office/drawing/2014/main" id="{D2F5C09F-AF7F-1B48-A914-03E2AF0B1595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4994" y="1464464"/>
              <a:ext cx="188554" cy="82626"/>
            </a:xfrm>
            <a:prstGeom prst="rect">
              <a:avLst/>
            </a:prstGeom>
          </p:spPr>
        </p:pic>
        <p:pic>
          <p:nvPicPr>
            <p:cNvPr id="31" name="object 12">
              <a:extLst>
                <a:ext uri="{FF2B5EF4-FFF2-40B4-BE49-F238E27FC236}">
                  <a16:creationId xmlns="" xmlns:a16="http://schemas.microsoft.com/office/drawing/2014/main" id="{C8C63F20-E632-A641-A3CE-98D99A4FF06E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5724" y="1467309"/>
              <a:ext cx="164275" cy="88226"/>
            </a:xfrm>
            <a:prstGeom prst="rect">
              <a:avLst/>
            </a:prstGeom>
          </p:spPr>
        </p:pic>
        <p:pic>
          <p:nvPicPr>
            <p:cNvPr id="32" name="object 13">
              <a:extLst>
                <a:ext uri="{FF2B5EF4-FFF2-40B4-BE49-F238E27FC236}">
                  <a16:creationId xmlns="" xmlns:a16="http://schemas.microsoft.com/office/drawing/2014/main" id="{3A9345E8-757E-514C-BB35-74A822A7A6EE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7757" y="1466442"/>
              <a:ext cx="319289" cy="78663"/>
            </a:xfrm>
            <a:prstGeom prst="rect">
              <a:avLst/>
            </a:prstGeom>
          </p:spPr>
        </p:pic>
        <p:pic>
          <p:nvPicPr>
            <p:cNvPr id="33" name="object 14">
              <a:extLst>
                <a:ext uri="{FF2B5EF4-FFF2-40B4-BE49-F238E27FC236}">
                  <a16:creationId xmlns="" xmlns:a16="http://schemas.microsoft.com/office/drawing/2014/main" id="{6484D725-2216-784C-B6E0-9F57DDB757F8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96605" y="1467312"/>
              <a:ext cx="66471" cy="76911"/>
            </a:xfrm>
            <a:prstGeom prst="rect">
              <a:avLst/>
            </a:prstGeom>
          </p:spPr>
        </p:pic>
        <p:pic>
          <p:nvPicPr>
            <p:cNvPr id="34" name="object 15">
              <a:extLst>
                <a:ext uri="{FF2B5EF4-FFF2-40B4-BE49-F238E27FC236}">
                  <a16:creationId xmlns="" xmlns:a16="http://schemas.microsoft.com/office/drawing/2014/main" id="{ACEBBB1E-F0DB-AC43-8527-196F5984DA60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2771" y="1467312"/>
              <a:ext cx="66471" cy="76911"/>
            </a:xfrm>
            <a:prstGeom prst="rect">
              <a:avLst/>
            </a:prstGeom>
          </p:spPr>
        </p:pic>
        <p:sp>
          <p:nvSpPr>
            <p:cNvPr id="35" name="object 16">
              <a:extLst>
                <a:ext uri="{FF2B5EF4-FFF2-40B4-BE49-F238E27FC236}">
                  <a16:creationId xmlns="" xmlns:a16="http://schemas.microsoft.com/office/drawing/2014/main" id="{3815019A-18E6-CE44-B777-DA50B134DEDB}"/>
                </a:ext>
              </a:extLst>
            </p:cNvPr>
            <p:cNvSpPr/>
            <p:nvPr/>
          </p:nvSpPr>
          <p:spPr>
            <a:xfrm>
              <a:off x="1489430" y="1331849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5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17">
              <a:extLst>
                <a:ext uri="{FF2B5EF4-FFF2-40B4-BE49-F238E27FC236}">
                  <a16:creationId xmlns="" xmlns:a16="http://schemas.microsoft.com/office/drawing/2014/main" id="{8DEA4567-2094-E24F-AD00-26CB5CF95E0B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4093" y="480009"/>
              <a:ext cx="895848" cy="7691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517908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-193917" y="222250"/>
            <a:ext cx="18431934" cy="397934"/>
            <a:chOff x="-53" y="-20"/>
            <a:chExt cx="6531" cy="188"/>
          </a:xfrm>
        </p:grpSpPr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794" y="-20"/>
              <a:ext cx="4988" cy="15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buSzPct val="100000"/>
                <a:tabLst>
                  <a:tab pos="0" algn="l"/>
                  <a:tab pos="1451427" algn="l"/>
                  <a:tab pos="2902854" algn="l"/>
                  <a:tab pos="4354281" algn="l"/>
                  <a:tab pos="5805708" algn="l"/>
                  <a:tab pos="7257136" algn="l"/>
                  <a:tab pos="8708563" algn="l"/>
                  <a:tab pos="10159990" algn="l"/>
                  <a:tab pos="11611417" algn="l"/>
                  <a:tab pos="13062844" algn="l"/>
                  <a:tab pos="14514271" algn="l"/>
                  <a:tab pos="15965698" algn="l"/>
                </a:tabLst>
              </a:pPr>
              <a:r>
                <a:rPr lang="ru-RU" altLang="ru-RU" sz="1500" b="1" dirty="0">
                  <a:solidFill>
                    <a:srgbClr val="376092"/>
                  </a:solidFill>
                  <a:latin typeface="Montserrat Medium"/>
                </a:rPr>
                <a:t>ОБЯЗАТЕЛЬНОЕ СОЦИАЛЬНОЕ СТРАХОВАНИЕ ОТ НЕСЧАСТНЫХ СЛУЧАЕВ НА ПРОИЗВОДСТВЕ И ПРОФЕССИОНАЛЬНЫХ ЗАБОЛЕВАНИЙ</a:t>
              </a:r>
            </a:p>
          </p:txBody>
        </p:sp>
        <p:sp>
          <p:nvSpPr>
            <p:cNvPr id="12" name="Freeform 10"/>
            <p:cNvSpPr>
              <a:spLocks noChangeArrowheads="1"/>
            </p:cNvSpPr>
            <p:nvPr/>
          </p:nvSpPr>
          <p:spPr bwMode="auto">
            <a:xfrm>
              <a:off x="-53" y="124"/>
              <a:ext cx="6531" cy="44"/>
            </a:xfrm>
            <a:custGeom>
              <a:avLst/>
              <a:gdLst>
                <a:gd name="T0" fmla="*/ 0 w 10369152"/>
                <a:gd name="T1" fmla="*/ 0 h 71519"/>
                <a:gd name="T2" fmla="*/ 0 w 10369152"/>
                <a:gd name="T3" fmla="*/ 0 h 71519"/>
                <a:gd name="T4" fmla="*/ 0 w 10369152"/>
                <a:gd name="T5" fmla="*/ 0 h 71519"/>
                <a:gd name="T6" fmla="*/ 0 w 10369152"/>
                <a:gd name="T7" fmla="*/ 0 h 71519"/>
                <a:gd name="T8" fmla="*/ 0 w 10369152"/>
                <a:gd name="T9" fmla="*/ 0 h 715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69152"/>
                <a:gd name="T16" fmla="*/ 0 h 71519"/>
                <a:gd name="T17" fmla="*/ 10369152 w 10369152"/>
                <a:gd name="T18" fmla="*/ 71519 h 715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69152" h="71519">
                  <a:moveTo>
                    <a:pt x="1374431" y="27349"/>
                  </a:moveTo>
                  <a:lnTo>
                    <a:pt x="8994721" y="27349"/>
                  </a:lnTo>
                  <a:lnTo>
                    <a:pt x="8994721" y="44170"/>
                  </a:lnTo>
                  <a:lnTo>
                    <a:pt x="1374431" y="44170"/>
                  </a:lnTo>
                  <a:lnTo>
                    <a:pt x="1374431" y="27349"/>
                  </a:lnTo>
                  <a:close/>
                </a:path>
              </a:pathLst>
            </a:custGeom>
            <a:solidFill>
              <a:srgbClr val="4F81BD"/>
            </a:solidFill>
            <a:ln w="25560" cap="flat">
              <a:solidFill>
                <a:srgbClr val="385D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041400" y="620184"/>
            <a:ext cx="14706601" cy="100855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5100" b="0" i="0">
                <a:solidFill>
                  <a:srgbClr val="594F8C"/>
                </a:solidFill>
                <a:latin typeface="Calibri-Light"/>
                <a:ea typeface="+mj-ea"/>
                <a:cs typeface="Calibri-Light"/>
              </a:defRPr>
            </a:lvl1pPr>
          </a:lstStyle>
          <a:p>
            <a:pPr algn="ctr" defTabSz="914400"/>
            <a:r>
              <a:rPr lang="ru-RU" sz="2600" b="1" dirty="0" smtClean="0">
                <a:solidFill>
                  <a:schemeClr val="tx2"/>
                </a:solidFill>
                <a:latin typeface="Montserrat Medium"/>
                <a:cs typeface="Times New Roman" pitchFamily="18" charset="0"/>
              </a:rPr>
              <a:t>Финансовое обеспечение предупредительных мер по сокращению </a:t>
            </a:r>
            <a:br>
              <a:rPr lang="ru-RU" sz="2600" b="1" dirty="0" smtClean="0">
                <a:solidFill>
                  <a:schemeClr val="tx2"/>
                </a:solidFill>
                <a:latin typeface="Montserrat Medium"/>
                <a:cs typeface="Times New Roman" pitchFamily="18" charset="0"/>
              </a:rPr>
            </a:br>
            <a:r>
              <a:rPr lang="ru-RU" sz="2600" b="1" dirty="0" smtClean="0">
                <a:solidFill>
                  <a:schemeClr val="tx2"/>
                </a:solidFill>
                <a:latin typeface="Montserrat Medium"/>
                <a:cs typeface="Times New Roman" pitchFamily="18" charset="0"/>
              </a:rPr>
              <a:t>производственного травматизма и профессиональных заболеваний за 2018 - 2023 годы</a:t>
            </a:r>
            <a:endParaRPr lang="ru-RU" sz="2600" b="1" i="1" u="sng" dirty="0">
              <a:solidFill>
                <a:schemeClr val="tx2"/>
              </a:solidFill>
              <a:latin typeface="Montserrat Medium"/>
              <a:cs typeface="Times New Roman" pitchFamily="18" charset="0"/>
            </a:endParaRP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9705731"/>
              </p:ext>
            </p:extLst>
          </p:nvPr>
        </p:nvGraphicFramePr>
        <p:xfrm>
          <a:off x="1442327" y="1565592"/>
          <a:ext cx="13868401" cy="6679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1416927" y="8245072"/>
            <a:ext cx="13792200" cy="746528"/>
          </a:xfrm>
          <a:prstGeom prst="snip2DiagRect">
            <a:avLst/>
          </a:prstGeom>
          <a:solidFill>
            <a:srgbClr val="9999FF">
              <a:alpha val="36863"/>
            </a:srgbClr>
          </a:solidFill>
          <a:ln>
            <a:solidFill>
              <a:srgbClr val="AC75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002060"/>
                </a:solidFill>
                <a:latin typeface="Montserrat Medium"/>
              </a:rPr>
              <a:t>Примечание: 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Montserrat Medium"/>
              </a:rPr>
              <a:t>по сравнению с 2018 годом  в 2023 году расходы на ФОПМ </a:t>
            </a:r>
            <a:r>
              <a:rPr lang="ru-RU" sz="2000" b="1" u="sng" dirty="0" smtClean="0">
                <a:solidFill>
                  <a:srgbClr val="002060"/>
                </a:solidFill>
                <a:latin typeface="Montserrat Medium"/>
              </a:rPr>
              <a:t>увеличились на 49,5 </a:t>
            </a:r>
            <a:r>
              <a:rPr lang="ru-RU" sz="2000" b="1" u="sng" dirty="0" err="1" smtClean="0">
                <a:solidFill>
                  <a:srgbClr val="002060"/>
                </a:solidFill>
                <a:latin typeface="Montserrat Medium"/>
              </a:rPr>
              <a:t>млн.руб</a:t>
            </a:r>
            <a:r>
              <a:rPr lang="ru-RU" sz="2000" b="1" u="sng" dirty="0" smtClean="0">
                <a:solidFill>
                  <a:srgbClr val="002060"/>
                </a:solidFill>
                <a:latin typeface="Montserrat Medium"/>
              </a:rPr>
              <a:t>. или 124%</a:t>
            </a:r>
            <a:endParaRPr lang="ru-RU" sz="2000" b="1" u="sng" dirty="0">
              <a:solidFill>
                <a:srgbClr val="002060"/>
              </a:solidFill>
              <a:latin typeface="Montserrat Medium"/>
            </a:endParaRPr>
          </a:p>
        </p:txBody>
      </p:sp>
      <p:grpSp>
        <p:nvGrpSpPr>
          <p:cNvPr id="13" name="Group 42">
            <a:extLst>
              <a:ext uri="{FF2B5EF4-FFF2-40B4-BE49-F238E27FC236}">
                <a16:creationId xmlns="" xmlns:a16="http://schemas.microsoft.com/office/drawing/2014/main" id="{5341BFC1-DEC6-D443-AA48-712E3409A9FE}"/>
              </a:ext>
            </a:extLst>
          </p:cNvPr>
          <p:cNvGrpSpPr/>
          <p:nvPr/>
        </p:nvGrpSpPr>
        <p:grpSpPr>
          <a:xfrm>
            <a:off x="137319" y="37934"/>
            <a:ext cx="740394" cy="675382"/>
            <a:chOff x="634994" y="480009"/>
            <a:chExt cx="914452" cy="1075526"/>
          </a:xfrm>
        </p:grpSpPr>
        <p:pic>
          <p:nvPicPr>
            <p:cNvPr id="15" name="object 5">
              <a:extLst>
                <a:ext uri="{FF2B5EF4-FFF2-40B4-BE49-F238E27FC236}">
                  <a16:creationId xmlns="" xmlns:a16="http://schemas.microsoft.com/office/drawing/2014/main" id="{57E87D32-4F8D-114B-A5EF-359F0D123C8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7218" y="1352696"/>
              <a:ext cx="163266" cy="78676"/>
            </a:xfrm>
            <a:prstGeom prst="rect">
              <a:avLst/>
            </a:prstGeom>
          </p:spPr>
        </p:pic>
        <p:pic>
          <p:nvPicPr>
            <p:cNvPr id="16" name="object 6">
              <a:extLst>
                <a:ext uri="{FF2B5EF4-FFF2-40B4-BE49-F238E27FC236}">
                  <a16:creationId xmlns="" xmlns:a16="http://schemas.microsoft.com/office/drawing/2014/main" id="{6B8011D9-FAE9-FE44-B9E0-A6239CCA1F0F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2641" y="1353580"/>
              <a:ext cx="341118" cy="89957"/>
            </a:xfrm>
            <a:prstGeom prst="rect">
              <a:avLst/>
            </a:prstGeom>
          </p:spPr>
        </p:pic>
        <p:sp>
          <p:nvSpPr>
            <p:cNvPr id="17" name="object 7">
              <a:extLst>
                <a:ext uri="{FF2B5EF4-FFF2-40B4-BE49-F238E27FC236}">
                  <a16:creationId xmlns="" xmlns:a16="http://schemas.microsoft.com/office/drawing/2014/main" id="{7048239A-D426-0140-A3DA-CB254ED2F2DB}"/>
                </a:ext>
              </a:extLst>
            </p:cNvPr>
            <p:cNvSpPr/>
            <p:nvPr/>
          </p:nvSpPr>
          <p:spPr>
            <a:xfrm>
              <a:off x="1192096" y="13535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69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8">
              <a:extLst>
                <a:ext uri="{FF2B5EF4-FFF2-40B4-BE49-F238E27FC236}">
                  <a16:creationId xmlns="" xmlns:a16="http://schemas.microsoft.com/office/drawing/2014/main" id="{3684C51C-76C0-9549-AF92-F9F27CDB6B1F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74796" y="1353580"/>
              <a:ext cx="66154" cy="76911"/>
            </a:xfrm>
            <a:prstGeom prst="rect">
              <a:avLst/>
            </a:prstGeom>
          </p:spPr>
        </p:pic>
        <p:pic>
          <p:nvPicPr>
            <p:cNvPr id="19" name="object 9">
              <a:extLst>
                <a:ext uri="{FF2B5EF4-FFF2-40B4-BE49-F238E27FC236}">
                  <a16:creationId xmlns="" xmlns:a16="http://schemas.microsoft.com/office/drawing/2014/main" id="{7BD81F78-1ABB-BC44-80EE-178E16124BEF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69272" y="1353577"/>
              <a:ext cx="85153" cy="76923"/>
            </a:xfrm>
            <a:prstGeom prst="rect">
              <a:avLst/>
            </a:prstGeom>
          </p:spPr>
        </p:pic>
        <p:sp>
          <p:nvSpPr>
            <p:cNvPr id="20" name="object 10">
              <a:extLst>
                <a:ext uri="{FF2B5EF4-FFF2-40B4-BE49-F238E27FC236}">
                  <a16:creationId xmlns="" xmlns:a16="http://schemas.microsoft.com/office/drawing/2014/main" id="{ECC1A50B-90A1-1149-90FD-142FA8399184}"/>
                </a:ext>
              </a:extLst>
            </p:cNvPr>
            <p:cNvSpPr/>
            <p:nvPr/>
          </p:nvSpPr>
          <p:spPr>
            <a:xfrm>
              <a:off x="1482771" y="1353580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69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11">
              <a:extLst>
                <a:ext uri="{FF2B5EF4-FFF2-40B4-BE49-F238E27FC236}">
                  <a16:creationId xmlns="" xmlns:a16="http://schemas.microsoft.com/office/drawing/2014/main" id="{D2F5C09F-AF7F-1B48-A914-03E2AF0B1595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4994" y="1464464"/>
              <a:ext cx="188554" cy="82626"/>
            </a:xfrm>
            <a:prstGeom prst="rect">
              <a:avLst/>
            </a:prstGeom>
          </p:spPr>
        </p:pic>
        <p:pic>
          <p:nvPicPr>
            <p:cNvPr id="22" name="object 12">
              <a:extLst>
                <a:ext uri="{FF2B5EF4-FFF2-40B4-BE49-F238E27FC236}">
                  <a16:creationId xmlns="" xmlns:a16="http://schemas.microsoft.com/office/drawing/2014/main" id="{C8C63F20-E632-A641-A3CE-98D99A4FF06E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45724" y="1467309"/>
              <a:ext cx="164275" cy="88226"/>
            </a:xfrm>
            <a:prstGeom prst="rect">
              <a:avLst/>
            </a:prstGeom>
          </p:spPr>
        </p:pic>
        <p:pic>
          <p:nvPicPr>
            <p:cNvPr id="23" name="object 13">
              <a:extLst>
                <a:ext uri="{FF2B5EF4-FFF2-40B4-BE49-F238E27FC236}">
                  <a16:creationId xmlns="" xmlns:a16="http://schemas.microsoft.com/office/drawing/2014/main" id="{3A9345E8-757E-514C-BB35-74A822A7A6EE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7757" y="1466442"/>
              <a:ext cx="319289" cy="78663"/>
            </a:xfrm>
            <a:prstGeom prst="rect">
              <a:avLst/>
            </a:prstGeom>
          </p:spPr>
        </p:pic>
        <p:pic>
          <p:nvPicPr>
            <p:cNvPr id="24" name="object 14">
              <a:extLst>
                <a:ext uri="{FF2B5EF4-FFF2-40B4-BE49-F238E27FC236}">
                  <a16:creationId xmlns="" xmlns:a16="http://schemas.microsoft.com/office/drawing/2014/main" id="{6484D725-2216-784C-B6E0-9F57DDB757F8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96605" y="1467312"/>
              <a:ext cx="66471" cy="76911"/>
            </a:xfrm>
            <a:prstGeom prst="rect">
              <a:avLst/>
            </a:prstGeom>
          </p:spPr>
        </p:pic>
        <p:pic>
          <p:nvPicPr>
            <p:cNvPr id="25" name="object 15">
              <a:extLst>
                <a:ext uri="{FF2B5EF4-FFF2-40B4-BE49-F238E27FC236}">
                  <a16:creationId xmlns="" xmlns:a16="http://schemas.microsoft.com/office/drawing/2014/main" id="{ACEBBB1E-F0DB-AC43-8527-196F5984DA60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82771" y="1467312"/>
              <a:ext cx="66471" cy="76911"/>
            </a:xfrm>
            <a:prstGeom prst="rect">
              <a:avLst/>
            </a:prstGeom>
          </p:spPr>
        </p:pic>
        <p:sp>
          <p:nvSpPr>
            <p:cNvPr id="26" name="object 16">
              <a:extLst>
                <a:ext uri="{FF2B5EF4-FFF2-40B4-BE49-F238E27FC236}">
                  <a16:creationId xmlns="" xmlns:a16="http://schemas.microsoft.com/office/drawing/2014/main" id="{3815019A-18E6-CE44-B777-DA50B134DEDB}"/>
                </a:ext>
              </a:extLst>
            </p:cNvPr>
            <p:cNvSpPr/>
            <p:nvPr/>
          </p:nvSpPr>
          <p:spPr>
            <a:xfrm>
              <a:off x="1489430" y="1331849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5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17">
              <a:extLst>
                <a:ext uri="{FF2B5EF4-FFF2-40B4-BE49-F238E27FC236}">
                  <a16:creationId xmlns="" xmlns:a16="http://schemas.microsoft.com/office/drawing/2014/main" id="{8DEA4567-2094-E24F-AD00-26CB5CF95E0B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4093" y="480009"/>
              <a:ext cx="895848" cy="7691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1133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-329384" y="264583"/>
            <a:ext cx="18431934" cy="448734"/>
            <a:chOff x="-101" y="0"/>
            <a:chExt cx="6531" cy="212"/>
          </a:xfrm>
        </p:grpSpPr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794" y="0"/>
              <a:ext cx="4988" cy="15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buSzPct val="100000"/>
                <a:tabLst>
                  <a:tab pos="0" algn="l"/>
                  <a:tab pos="1451427" algn="l"/>
                  <a:tab pos="2902854" algn="l"/>
                  <a:tab pos="4354281" algn="l"/>
                  <a:tab pos="5805708" algn="l"/>
                  <a:tab pos="7257136" algn="l"/>
                  <a:tab pos="8708563" algn="l"/>
                  <a:tab pos="10159990" algn="l"/>
                  <a:tab pos="11611417" algn="l"/>
                  <a:tab pos="13062844" algn="l"/>
                  <a:tab pos="14514271" algn="l"/>
                  <a:tab pos="15965698" algn="l"/>
                </a:tabLst>
              </a:pPr>
              <a:r>
                <a:rPr lang="ru-RU" altLang="ru-RU" sz="1500" b="1" dirty="0">
                  <a:solidFill>
                    <a:srgbClr val="376092"/>
                  </a:solidFill>
                  <a:latin typeface="Montserrat Medium"/>
                </a:rPr>
                <a:t>ОБЯЗАТЕЛЬНОЕ СОЦИАЛЬНОЕ СТРАХОВАНИЕ ОТ НЕСЧАСТНЫХ СЛУЧАЕВ НА ПРОИЗВОДСТВЕ И ПРОФЕССИОНАЛЬНЫХ ЗАБОЛЕВАНИЙ</a:t>
              </a:r>
            </a:p>
          </p:txBody>
        </p:sp>
        <p:sp>
          <p:nvSpPr>
            <p:cNvPr id="12" name="Freeform 10"/>
            <p:cNvSpPr>
              <a:spLocks noChangeArrowheads="1"/>
            </p:cNvSpPr>
            <p:nvPr/>
          </p:nvSpPr>
          <p:spPr bwMode="auto">
            <a:xfrm>
              <a:off x="-101" y="168"/>
              <a:ext cx="6531" cy="44"/>
            </a:xfrm>
            <a:custGeom>
              <a:avLst/>
              <a:gdLst>
                <a:gd name="T0" fmla="*/ 0 w 10369152"/>
                <a:gd name="T1" fmla="*/ 0 h 71519"/>
                <a:gd name="T2" fmla="*/ 0 w 10369152"/>
                <a:gd name="T3" fmla="*/ 0 h 71519"/>
                <a:gd name="T4" fmla="*/ 0 w 10369152"/>
                <a:gd name="T5" fmla="*/ 0 h 71519"/>
                <a:gd name="T6" fmla="*/ 0 w 10369152"/>
                <a:gd name="T7" fmla="*/ 0 h 71519"/>
                <a:gd name="T8" fmla="*/ 0 w 10369152"/>
                <a:gd name="T9" fmla="*/ 0 h 715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69152"/>
                <a:gd name="T16" fmla="*/ 0 h 71519"/>
                <a:gd name="T17" fmla="*/ 10369152 w 10369152"/>
                <a:gd name="T18" fmla="*/ 71519 h 715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69152" h="71519">
                  <a:moveTo>
                    <a:pt x="1374431" y="27349"/>
                  </a:moveTo>
                  <a:lnTo>
                    <a:pt x="8994721" y="27349"/>
                  </a:lnTo>
                  <a:lnTo>
                    <a:pt x="8994721" y="44170"/>
                  </a:lnTo>
                  <a:lnTo>
                    <a:pt x="1374431" y="44170"/>
                  </a:lnTo>
                  <a:lnTo>
                    <a:pt x="1374431" y="27349"/>
                  </a:lnTo>
                  <a:close/>
                </a:path>
              </a:pathLst>
            </a:custGeom>
            <a:solidFill>
              <a:srgbClr val="4F81BD"/>
            </a:solidFill>
            <a:ln w="25560" cap="flat">
              <a:solidFill>
                <a:srgbClr val="385D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965200" y="903383"/>
            <a:ext cx="15157710" cy="73866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>
              <a:defRPr sz="5100" b="0" i="0">
                <a:solidFill>
                  <a:srgbClr val="594F8C"/>
                </a:solidFill>
                <a:latin typeface="Calibri-Light"/>
                <a:ea typeface="+mj-ea"/>
                <a:cs typeface="Calibri-Light"/>
              </a:defRPr>
            </a:lvl1pPr>
          </a:lstStyle>
          <a:p>
            <a:pPr algn="ctr" defTabSz="914400"/>
            <a:r>
              <a:rPr lang="ru-RU" sz="2400" b="1" dirty="0">
                <a:solidFill>
                  <a:srgbClr val="1F539F"/>
                </a:solidFill>
                <a:latin typeface="Montserrat Medium"/>
              </a:rPr>
              <a:t>Использование финансирования предупредительных мер по сокращению производственного травматизма и профзаболеваний предприятиями основных отраслей экономики в 2023 </a:t>
            </a:r>
            <a:r>
              <a:rPr lang="ru-RU" sz="2400" b="1" dirty="0" smtClean="0">
                <a:solidFill>
                  <a:srgbClr val="1F539F"/>
                </a:solidFill>
                <a:latin typeface="Montserrat Medium"/>
              </a:rPr>
              <a:t>году</a:t>
            </a:r>
            <a:endParaRPr lang="ru-RU" sz="2400" b="1" dirty="0">
              <a:solidFill>
                <a:srgbClr val="1F539F"/>
              </a:solidFill>
              <a:latin typeface="Montserrat Medium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423332322"/>
              </p:ext>
            </p:extLst>
          </p:nvPr>
        </p:nvGraphicFramePr>
        <p:xfrm>
          <a:off x="73157" y="1814274"/>
          <a:ext cx="15625208" cy="6988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3" name="Group 42">
            <a:extLst>
              <a:ext uri="{FF2B5EF4-FFF2-40B4-BE49-F238E27FC236}">
                <a16:creationId xmlns="" xmlns:a16="http://schemas.microsoft.com/office/drawing/2014/main" id="{5341BFC1-DEC6-D443-AA48-712E3409A9FE}"/>
              </a:ext>
            </a:extLst>
          </p:cNvPr>
          <p:cNvGrpSpPr/>
          <p:nvPr/>
        </p:nvGrpSpPr>
        <p:grpSpPr>
          <a:xfrm>
            <a:off x="137319" y="37934"/>
            <a:ext cx="740394" cy="675382"/>
            <a:chOff x="634994" y="480009"/>
            <a:chExt cx="914452" cy="1075526"/>
          </a:xfrm>
        </p:grpSpPr>
        <p:pic>
          <p:nvPicPr>
            <p:cNvPr id="14" name="object 5">
              <a:extLst>
                <a:ext uri="{FF2B5EF4-FFF2-40B4-BE49-F238E27FC236}">
                  <a16:creationId xmlns="" xmlns:a16="http://schemas.microsoft.com/office/drawing/2014/main" id="{57E87D32-4F8D-114B-A5EF-359F0D123C8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7218" y="1352696"/>
              <a:ext cx="163266" cy="78676"/>
            </a:xfrm>
            <a:prstGeom prst="rect">
              <a:avLst/>
            </a:prstGeom>
          </p:spPr>
        </p:pic>
        <p:pic>
          <p:nvPicPr>
            <p:cNvPr id="15" name="object 6">
              <a:extLst>
                <a:ext uri="{FF2B5EF4-FFF2-40B4-BE49-F238E27FC236}">
                  <a16:creationId xmlns="" xmlns:a16="http://schemas.microsoft.com/office/drawing/2014/main" id="{6B8011D9-FAE9-FE44-B9E0-A6239CCA1F0F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2641" y="1353580"/>
              <a:ext cx="341118" cy="89957"/>
            </a:xfrm>
            <a:prstGeom prst="rect">
              <a:avLst/>
            </a:prstGeom>
          </p:spPr>
        </p:pic>
        <p:sp>
          <p:nvSpPr>
            <p:cNvPr id="16" name="object 7">
              <a:extLst>
                <a:ext uri="{FF2B5EF4-FFF2-40B4-BE49-F238E27FC236}">
                  <a16:creationId xmlns="" xmlns:a16="http://schemas.microsoft.com/office/drawing/2014/main" id="{7048239A-D426-0140-A3DA-CB254ED2F2DB}"/>
                </a:ext>
              </a:extLst>
            </p:cNvPr>
            <p:cNvSpPr/>
            <p:nvPr/>
          </p:nvSpPr>
          <p:spPr>
            <a:xfrm>
              <a:off x="1192096" y="13535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69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8">
              <a:extLst>
                <a:ext uri="{FF2B5EF4-FFF2-40B4-BE49-F238E27FC236}">
                  <a16:creationId xmlns="" xmlns:a16="http://schemas.microsoft.com/office/drawing/2014/main" id="{3684C51C-76C0-9549-AF92-F9F27CDB6B1F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74796" y="1353580"/>
              <a:ext cx="66154" cy="76911"/>
            </a:xfrm>
            <a:prstGeom prst="rect">
              <a:avLst/>
            </a:prstGeom>
          </p:spPr>
        </p:pic>
        <p:pic>
          <p:nvPicPr>
            <p:cNvPr id="18" name="object 9">
              <a:extLst>
                <a:ext uri="{FF2B5EF4-FFF2-40B4-BE49-F238E27FC236}">
                  <a16:creationId xmlns="" xmlns:a16="http://schemas.microsoft.com/office/drawing/2014/main" id="{7BD81F78-1ABB-BC44-80EE-178E16124BEF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69272" y="1353577"/>
              <a:ext cx="85153" cy="76923"/>
            </a:xfrm>
            <a:prstGeom prst="rect">
              <a:avLst/>
            </a:prstGeom>
          </p:spPr>
        </p:pic>
        <p:sp>
          <p:nvSpPr>
            <p:cNvPr id="19" name="object 10">
              <a:extLst>
                <a:ext uri="{FF2B5EF4-FFF2-40B4-BE49-F238E27FC236}">
                  <a16:creationId xmlns="" xmlns:a16="http://schemas.microsoft.com/office/drawing/2014/main" id="{ECC1A50B-90A1-1149-90FD-142FA8399184}"/>
                </a:ext>
              </a:extLst>
            </p:cNvPr>
            <p:cNvSpPr/>
            <p:nvPr/>
          </p:nvSpPr>
          <p:spPr>
            <a:xfrm>
              <a:off x="1482771" y="1353580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69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11">
              <a:extLst>
                <a:ext uri="{FF2B5EF4-FFF2-40B4-BE49-F238E27FC236}">
                  <a16:creationId xmlns="" xmlns:a16="http://schemas.microsoft.com/office/drawing/2014/main" id="{D2F5C09F-AF7F-1B48-A914-03E2AF0B1595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4994" y="1464464"/>
              <a:ext cx="188554" cy="82626"/>
            </a:xfrm>
            <a:prstGeom prst="rect">
              <a:avLst/>
            </a:prstGeom>
          </p:spPr>
        </p:pic>
        <p:pic>
          <p:nvPicPr>
            <p:cNvPr id="21" name="object 12">
              <a:extLst>
                <a:ext uri="{FF2B5EF4-FFF2-40B4-BE49-F238E27FC236}">
                  <a16:creationId xmlns="" xmlns:a16="http://schemas.microsoft.com/office/drawing/2014/main" id="{C8C63F20-E632-A641-A3CE-98D99A4FF06E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45724" y="1467309"/>
              <a:ext cx="164275" cy="88226"/>
            </a:xfrm>
            <a:prstGeom prst="rect">
              <a:avLst/>
            </a:prstGeom>
          </p:spPr>
        </p:pic>
        <p:pic>
          <p:nvPicPr>
            <p:cNvPr id="22" name="object 13">
              <a:extLst>
                <a:ext uri="{FF2B5EF4-FFF2-40B4-BE49-F238E27FC236}">
                  <a16:creationId xmlns="" xmlns:a16="http://schemas.microsoft.com/office/drawing/2014/main" id="{3A9345E8-757E-514C-BB35-74A822A7A6EE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7757" y="1466442"/>
              <a:ext cx="319289" cy="78663"/>
            </a:xfrm>
            <a:prstGeom prst="rect">
              <a:avLst/>
            </a:prstGeom>
          </p:spPr>
        </p:pic>
        <p:pic>
          <p:nvPicPr>
            <p:cNvPr id="23" name="object 14">
              <a:extLst>
                <a:ext uri="{FF2B5EF4-FFF2-40B4-BE49-F238E27FC236}">
                  <a16:creationId xmlns="" xmlns:a16="http://schemas.microsoft.com/office/drawing/2014/main" id="{6484D725-2216-784C-B6E0-9F57DDB757F8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96605" y="1467312"/>
              <a:ext cx="66471" cy="76911"/>
            </a:xfrm>
            <a:prstGeom prst="rect">
              <a:avLst/>
            </a:prstGeom>
          </p:spPr>
        </p:pic>
        <p:pic>
          <p:nvPicPr>
            <p:cNvPr id="24" name="object 15">
              <a:extLst>
                <a:ext uri="{FF2B5EF4-FFF2-40B4-BE49-F238E27FC236}">
                  <a16:creationId xmlns="" xmlns:a16="http://schemas.microsoft.com/office/drawing/2014/main" id="{ACEBBB1E-F0DB-AC43-8527-196F5984DA60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82771" y="1467312"/>
              <a:ext cx="66471" cy="76911"/>
            </a:xfrm>
            <a:prstGeom prst="rect">
              <a:avLst/>
            </a:prstGeom>
          </p:spPr>
        </p:pic>
        <p:sp>
          <p:nvSpPr>
            <p:cNvPr id="25" name="object 16">
              <a:extLst>
                <a:ext uri="{FF2B5EF4-FFF2-40B4-BE49-F238E27FC236}">
                  <a16:creationId xmlns="" xmlns:a16="http://schemas.microsoft.com/office/drawing/2014/main" id="{3815019A-18E6-CE44-B777-DA50B134DEDB}"/>
                </a:ext>
              </a:extLst>
            </p:cNvPr>
            <p:cNvSpPr/>
            <p:nvPr/>
          </p:nvSpPr>
          <p:spPr>
            <a:xfrm>
              <a:off x="1489430" y="1331849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5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17">
              <a:extLst>
                <a:ext uri="{FF2B5EF4-FFF2-40B4-BE49-F238E27FC236}">
                  <a16:creationId xmlns="" xmlns:a16="http://schemas.microsoft.com/office/drawing/2014/main" id="{8DEA4567-2094-E24F-AD00-26CB5CF95E0B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4093" y="480009"/>
              <a:ext cx="895848" cy="7691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1715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-193917" y="264583"/>
            <a:ext cx="18431934" cy="448734"/>
            <a:chOff x="-53" y="0"/>
            <a:chExt cx="6531" cy="212"/>
          </a:xfrm>
        </p:grpSpPr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794" y="0"/>
              <a:ext cx="4988" cy="15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buSzPct val="100000"/>
                <a:tabLst>
                  <a:tab pos="0" algn="l"/>
                  <a:tab pos="1451427" algn="l"/>
                  <a:tab pos="2902854" algn="l"/>
                  <a:tab pos="4354281" algn="l"/>
                  <a:tab pos="5805708" algn="l"/>
                  <a:tab pos="7257136" algn="l"/>
                  <a:tab pos="8708563" algn="l"/>
                  <a:tab pos="10159990" algn="l"/>
                  <a:tab pos="11611417" algn="l"/>
                  <a:tab pos="13062844" algn="l"/>
                  <a:tab pos="14514271" algn="l"/>
                  <a:tab pos="15965698" algn="l"/>
                </a:tabLst>
              </a:pPr>
              <a:r>
                <a:rPr lang="ru-RU" altLang="ru-RU" sz="1500" b="1" dirty="0">
                  <a:solidFill>
                    <a:srgbClr val="376092"/>
                  </a:solidFill>
                  <a:latin typeface="Montserrat Medium"/>
                </a:rPr>
                <a:t>ОБЯЗАТЕЛЬНОЕ СОЦИАЛЬНОЕ СТРАХОВАНИЕ ОТ НЕСЧАСТНЫХ СЛУЧАЕВ НА ПРОИЗВОДСТВЕ И ПРОФЕССИОНАЛЬНЫХ ЗАБОЛЕВАНИЙ</a:t>
              </a:r>
            </a:p>
          </p:txBody>
        </p:sp>
        <p:sp>
          <p:nvSpPr>
            <p:cNvPr id="12" name="Freeform 10"/>
            <p:cNvSpPr>
              <a:spLocks noChangeArrowheads="1"/>
            </p:cNvSpPr>
            <p:nvPr/>
          </p:nvSpPr>
          <p:spPr bwMode="auto">
            <a:xfrm>
              <a:off x="-53" y="168"/>
              <a:ext cx="6531" cy="44"/>
            </a:xfrm>
            <a:custGeom>
              <a:avLst/>
              <a:gdLst>
                <a:gd name="T0" fmla="*/ 0 w 10369152"/>
                <a:gd name="T1" fmla="*/ 0 h 71519"/>
                <a:gd name="T2" fmla="*/ 0 w 10369152"/>
                <a:gd name="T3" fmla="*/ 0 h 71519"/>
                <a:gd name="T4" fmla="*/ 0 w 10369152"/>
                <a:gd name="T5" fmla="*/ 0 h 71519"/>
                <a:gd name="T6" fmla="*/ 0 w 10369152"/>
                <a:gd name="T7" fmla="*/ 0 h 71519"/>
                <a:gd name="T8" fmla="*/ 0 w 10369152"/>
                <a:gd name="T9" fmla="*/ 0 h 715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69152"/>
                <a:gd name="T16" fmla="*/ 0 h 71519"/>
                <a:gd name="T17" fmla="*/ 10369152 w 10369152"/>
                <a:gd name="T18" fmla="*/ 71519 h 715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69152" h="71519">
                  <a:moveTo>
                    <a:pt x="1374431" y="27349"/>
                  </a:moveTo>
                  <a:lnTo>
                    <a:pt x="8994721" y="27349"/>
                  </a:lnTo>
                  <a:lnTo>
                    <a:pt x="8994721" y="44170"/>
                  </a:lnTo>
                  <a:lnTo>
                    <a:pt x="1374431" y="44170"/>
                  </a:lnTo>
                  <a:lnTo>
                    <a:pt x="1374431" y="27349"/>
                  </a:lnTo>
                  <a:close/>
                </a:path>
              </a:pathLst>
            </a:custGeom>
            <a:solidFill>
              <a:srgbClr val="4F81BD"/>
            </a:solidFill>
            <a:ln w="25560" cap="flat">
              <a:solidFill>
                <a:srgbClr val="385D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940618863"/>
              </p:ext>
            </p:extLst>
          </p:nvPr>
        </p:nvGraphicFramePr>
        <p:xfrm>
          <a:off x="565438" y="713317"/>
          <a:ext cx="15123995" cy="8049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855305" y="744259"/>
            <a:ext cx="1396889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ts val="2679"/>
              </a:lnSpc>
            </a:pPr>
            <a:r>
              <a:rPr lang="ru-RU" sz="2400" b="1" dirty="0">
                <a:solidFill>
                  <a:srgbClr val="1F539F"/>
                </a:solidFill>
                <a:latin typeface="Montserrat Medium"/>
              </a:rPr>
              <a:t>Структура предупредительных мер по сокращению производственного травматизма и </a:t>
            </a:r>
            <a:r>
              <a:rPr lang="ru-RU" sz="2400" b="1" dirty="0" smtClean="0">
                <a:solidFill>
                  <a:srgbClr val="1F539F"/>
                </a:solidFill>
                <a:latin typeface="Montserrat Medium"/>
              </a:rPr>
              <a:t>профзаболеваний (по </a:t>
            </a:r>
            <a:r>
              <a:rPr lang="ru-RU" sz="2400" b="1" dirty="0">
                <a:solidFill>
                  <a:srgbClr val="1F539F"/>
                </a:solidFill>
                <a:latin typeface="Montserrat Medium"/>
              </a:rPr>
              <a:t>страхователям) за 2023 </a:t>
            </a:r>
            <a:r>
              <a:rPr lang="ru-RU" sz="2400" b="1" dirty="0" smtClean="0">
                <a:solidFill>
                  <a:srgbClr val="1F539F"/>
                </a:solidFill>
                <a:latin typeface="Montserrat Medium"/>
              </a:rPr>
              <a:t>год</a:t>
            </a:r>
            <a:endParaRPr lang="ru-RU" sz="2400" b="1" dirty="0">
              <a:solidFill>
                <a:srgbClr val="1F539F"/>
              </a:solidFill>
              <a:latin typeface="Montserrat Medium"/>
            </a:endParaRPr>
          </a:p>
        </p:txBody>
      </p:sp>
      <p:grpSp>
        <p:nvGrpSpPr>
          <p:cNvPr id="13" name="Group 42">
            <a:extLst>
              <a:ext uri="{FF2B5EF4-FFF2-40B4-BE49-F238E27FC236}">
                <a16:creationId xmlns="" xmlns:a16="http://schemas.microsoft.com/office/drawing/2014/main" id="{5341BFC1-DEC6-D443-AA48-712E3409A9FE}"/>
              </a:ext>
            </a:extLst>
          </p:cNvPr>
          <p:cNvGrpSpPr/>
          <p:nvPr/>
        </p:nvGrpSpPr>
        <p:grpSpPr>
          <a:xfrm>
            <a:off x="137319" y="37934"/>
            <a:ext cx="740394" cy="675382"/>
            <a:chOff x="634994" y="480009"/>
            <a:chExt cx="914452" cy="1075526"/>
          </a:xfrm>
        </p:grpSpPr>
        <p:pic>
          <p:nvPicPr>
            <p:cNvPr id="14" name="object 5">
              <a:extLst>
                <a:ext uri="{FF2B5EF4-FFF2-40B4-BE49-F238E27FC236}">
                  <a16:creationId xmlns="" xmlns:a16="http://schemas.microsoft.com/office/drawing/2014/main" id="{57E87D32-4F8D-114B-A5EF-359F0D123C8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7218" y="1352696"/>
              <a:ext cx="163266" cy="78676"/>
            </a:xfrm>
            <a:prstGeom prst="rect">
              <a:avLst/>
            </a:prstGeom>
          </p:spPr>
        </p:pic>
        <p:pic>
          <p:nvPicPr>
            <p:cNvPr id="15" name="object 6">
              <a:extLst>
                <a:ext uri="{FF2B5EF4-FFF2-40B4-BE49-F238E27FC236}">
                  <a16:creationId xmlns="" xmlns:a16="http://schemas.microsoft.com/office/drawing/2014/main" id="{6B8011D9-FAE9-FE44-B9E0-A6239CCA1F0F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2641" y="1353580"/>
              <a:ext cx="341118" cy="89957"/>
            </a:xfrm>
            <a:prstGeom prst="rect">
              <a:avLst/>
            </a:prstGeom>
          </p:spPr>
        </p:pic>
        <p:sp>
          <p:nvSpPr>
            <p:cNvPr id="16" name="object 7">
              <a:extLst>
                <a:ext uri="{FF2B5EF4-FFF2-40B4-BE49-F238E27FC236}">
                  <a16:creationId xmlns="" xmlns:a16="http://schemas.microsoft.com/office/drawing/2014/main" id="{7048239A-D426-0140-A3DA-CB254ED2F2DB}"/>
                </a:ext>
              </a:extLst>
            </p:cNvPr>
            <p:cNvSpPr/>
            <p:nvPr/>
          </p:nvSpPr>
          <p:spPr>
            <a:xfrm>
              <a:off x="1192096" y="13535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69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8">
              <a:extLst>
                <a:ext uri="{FF2B5EF4-FFF2-40B4-BE49-F238E27FC236}">
                  <a16:creationId xmlns="" xmlns:a16="http://schemas.microsoft.com/office/drawing/2014/main" id="{3684C51C-76C0-9549-AF92-F9F27CDB6B1F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74796" y="1353580"/>
              <a:ext cx="66154" cy="76911"/>
            </a:xfrm>
            <a:prstGeom prst="rect">
              <a:avLst/>
            </a:prstGeom>
          </p:spPr>
        </p:pic>
        <p:pic>
          <p:nvPicPr>
            <p:cNvPr id="18" name="object 9">
              <a:extLst>
                <a:ext uri="{FF2B5EF4-FFF2-40B4-BE49-F238E27FC236}">
                  <a16:creationId xmlns="" xmlns:a16="http://schemas.microsoft.com/office/drawing/2014/main" id="{7BD81F78-1ABB-BC44-80EE-178E16124BEF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69272" y="1353577"/>
              <a:ext cx="85153" cy="76923"/>
            </a:xfrm>
            <a:prstGeom prst="rect">
              <a:avLst/>
            </a:prstGeom>
          </p:spPr>
        </p:pic>
        <p:sp>
          <p:nvSpPr>
            <p:cNvPr id="19" name="object 10">
              <a:extLst>
                <a:ext uri="{FF2B5EF4-FFF2-40B4-BE49-F238E27FC236}">
                  <a16:creationId xmlns="" xmlns:a16="http://schemas.microsoft.com/office/drawing/2014/main" id="{ECC1A50B-90A1-1149-90FD-142FA8399184}"/>
                </a:ext>
              </a:extLst>
            </p:cNvPr>
            <p:cNvSpPr/>
            <p:nvPr/>
          </p:nvSpPr>
          <p:spPr>
            <a:xfrm>
              <a:off x="1482771" y="1353580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69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11">
              <a:extLst>
                <a:ext uri="{FF2B5EF4-FFF2-40B4-BE49-F238E27FC236}">
                  <a16:creationId xmlns="" xmlns:a16="http://schemas.microsoft.com/office/drawing/2014/main" id="{D2F5C09F-AF7F-1B48-A914-03E2AF0B1595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4994" y="1464464"/>
              <a:ext cx="188554" cy="82626"/>
            </a:xfrm>
            <a:prstGeom prst="rect">
              <a:avLst/>
            </a:prstGeom>
          </p:spPr>
        </p:pic>
        <p:pic>
          <p:nvPicPr>
            <p:cNvPr id="21" name="object 12">
              <a:extLst>
                <a:ext uri="{FF2B5EF4-FFF2-40B4-BE49-F238E27FC236}">
                  <a16:creationId xmlns="" xmlns:a16="http://schemas.microsoft.com/office/drawing/2014/main" id="{C8C63F20-E632-A641-A3CE-98D99A4FF06E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45724" y="1467309"/>
              <a:ext cx="164275" cy="88226"/>
            </a:xfrm>
            <a:prstGeom prst="rect">
              <a:avLst/>
            </a:prstGeom>
          </p:spPr>
        </p:pic>
        <p:pic>
          <p:nvPicPr>
            <p:cNvPr id="22" name="object 13">
              <a:extLst>
                <a:ext uri="{FF2B5EF4-FFF2-40B4-BE49-F238E27FC236}">
                  <a16:creationId xmlns="" xmlns:a16="http://schemas.microsoft.com/office/drawing/2014/main" id="{3A9345E8-757E-514C-BB35-74A822A7A6EE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7757" y="1466442"/>
              <a:ext cx="319289" cy="78663"/>
            </a:xfrm>
            <a:prstGeom prst="rect">
              <a:avLst/>
            </a:prstGeom>
          </p:spPr>
        </p:pic>
        <p:pic>
          <p:nvPicPr>
            <p:cNvPr id="23" name="object 14">
              <a:extLst>
                <a:ext uri="{FF2B5EF4-FFF2-40B4-BE49-F238E27FC236}">
                  <a16:creationId xmlns="" xmlns:a16="http://schemas.microsoft.com/office/drawing/2014/main" id="{6484D725-2216-784C-B6E0-9F57DDB757F8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96605" y="1467312"/>
              <a:ext cx="66471" cy="76911"/>
            </a:xfrm>
            <a:prstGeom prst="rect">
              <a:avLst/>
            </a:prstGeom>
          </p:spPr>
        </p:pic>
        <p:pic>
          <p:nvPicPr>
            <p:cNvPr id="24" name="object 15">
              <a:extLst>
                <a:ext uri="{FF2B5EF4-FFF2-40B4-BE49-F238E27FC236}">
                  <a16:creationId xmlns="" xmlns:a16="http://schemas.microsoft.com/office/drawing/2014/main" id="{ACEBBB1E-F0DB-AC43-8527-196F5984DA60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82771" y="1467312"/>
              <a:ext cx="66471" cy="76911"/>
            </a:xfrm>
            <a:prstGeom prst="rect">
              <a:avLst/>
            </a:prstGeom>
          </p:spPr>
        </p:pic>
        <p:sp>
          <p:nvSpPr>
            <p:cNvPr id="25" name="object 16">
              <a:extLst>
                <a:ext uri="{FF2B5EF4-FFF2-40B4-BE49-F238E27FC236}">
                  <a16:creationId xmlns="" xmlns:a16="http://schemas.microsoft.com/office/drawing/2014/main" id="{3815019A-18E6-CE44-B777-DA50B134DEDB}"/>
                </a:ext>
              </a:extLst>
            </p:cNvPr>
            <p:cNvSpPr/>
            <p:nvPr/>
          </p:nvSpPr>
          <p:spPr>
            <a:xfrm>
              <a:off x="1489430" y="1331849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5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17">
              <a:extLst>
                <a:ext uri="{FF2B5EF4-FFF2-40B4-BE49-F238E27FC236}">
                  <a16:creationId xmlns="" xmlns:a16="http://schemas.microsoft.com/office/drawing/2014/main" id="{8DEA4567-2094-E24F-AD00-26CB5CF95E0B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4093" y="480009"/>
              <a:ext cx="895848" cy="7691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328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5624</TotalTime>
  <Words>1431</Words>
  <Application>Microsoft Office PowerPoint</Application>
  <DocSecurity>0</DocSecurity>
  <PresentationFormat>Произвольный</PresentationFormat>
  <Paragraphs>211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Презентация PowerPoint</vt:lpstr>
      <vt:lpstr>Презентация PowerPoint</vt:lpstr>
      <vt:lpstr>Нормативные документы, регламентирующие финансовое обеспечение  предупредительных мер по сокращению производственного травматизма  и профессиональных заболеваний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Талипова Надежда Валерьевна</dc:creator>
  <cp:lastModifiedBy>Лукиянов</cp:lastModifiedBy>
  <cp:revision>1238</cp:revision>
  <cp:lastPrinted>2024-04-17T09:21:22Z</cp:lastPrinted>
  <dcterms:created xsi:type="dcterms:W3CDTF">2023-05-03T09:25:15Z</dcterms:created>
  <dcterms:modified xsi:type="dcterms:W3CDTF">2024-04-17T09:42:14Z</dcterms:modified>
  <dc:identifier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2023-05-03T00:00:00Z</vt:filetime>
  </property>
  <property fmtid="{D5CDD505-2E9C-101B-9397-08002B2CF9AE}" pid="3" name="Creator">
    <vt:lpwstr>Adobe InDesign 16.1 (Macintosh)</vt:lpwstr>
  </property>
  <property fmtid="{D5CDD505-2E9C-101B-9397-08002B2CF9AE}" pid="4" name="LastSaved">
    <vt:filetime>2023-05-03T00:00:00Z</vt:filetime>
  </property>
</Properties>
</file>